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5" r:id="rId5"/>
    <p:sldId id="260" r:id="rId6"/>
    <p:sldId id="261" r:id="rId7"/>
    <p:sldId id="273" r:id="rId8"/>
    <p:sldId id="274" r:id="rId9"/>
    <p:sldId id="272" r:id="rId10"/>
    <p:sldId id="271" r:id="rId11"/>
    <p:sldId id="266" r:id="rId12"/>
  </p:sldIdLst>
  <p:sldSz cx="12192000" cy="6858000"/>
  <p:notesSz cx="6858000" cy="9144000"/>
  <p:embeddedFontLst>
    <p:embeddedFont>
      <p:font typeface="Gothic A1" panose="020B0600000101010101" charset="-127"/>
      <p:regular r:id="rId14"/>
      <p:bold r:id="rId15"/>
    </p:embeddedFont>
    <p:embeddedFont>
      <p:font typeface="Gothic A1 ExtraBold" panose="020B0600000101010101" charset="-127"/>
      <p:bold r:id="rId16"/>
    </p:embeddedFont>
    <p:embeddedFont>
      <p:font typeface="Gothic A1 Medium" panose="020B0600000101010101" charset="-127"/>
      <p:regular r:id="rId1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9AA0A6"/>
          </p15:clr>
        </p15:guide>
        <p15:guide id="2" pos="3840">
          <p15:clr>
            <a:srgbClr val="9AA0A6"/>
          </p15:clr>
        </p15:guide>
        <p15:guide id="3" pos="3940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x350CHf8R2UEC9rtNBfkz5jR4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2EE75E-267B-4EB8-A032-73FACB4AE1F3}">
  <a:tblStyle styleId="{942EE75E-267B-4EB8-A032-73FACB4AE1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93532B-D3D0-4864-BA5A-EE6B82F05FC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168573-E49F-493B-A986-5286AB27C5E7}" styleName="Table_2">
    <a:wholeTbl>
      <a:tcTxStyle b="off" i="off">
        <a:font>
          <a:latin typeface="나눔고딕OTF"/>
          <a:ea typeface="나눔고딕OTF"/>
          <a:cs typeface="나눔고딕OTF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나눔고딕OTF"/>
          <a:ea typeface="나눔고딕OTF"/>
          <a:cs typeface="나눔고딕OTF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나눔고딕OTF"/>
          <a:ea typeface="나눔고딕OTF"/>
          <a:cs typeface="나눔고딕OTF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나눔고딕OTF"/>
          <a:ea typeface="나눔고딕OTF"/>
          <a:cs typeface="나눔고딕OTF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나눔고딕OTF"/>
          <a:ea typeface="나눔고딕OTF"/>
          <a:cs typeface="나눔고딕OTF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20" autoAdjust="0"/>
    <p:restoredTop sz="95388" autoAdjust="0"/>
  </p:normalViewPr>
  <p:slideViewPr>
    <p:cSldViewPr snapToGrid="0">
      <p:cViewPr varScale="1">
        <p:scale>
          <a:sx n="157" d="100"/>
          <a:sy n="157" d="100"/>
        </p:scale>
        <p:origin x="100" y="796"/>
      </p:cViewPr>
      <p:guideLst>
        <p:guide orient="horz" pos="2160"/>
        <p:guide pos="3840"/>
        <p:guide pos="3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0872280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안녕하세요 한밭대학교 컴퓨터공학과 발표자 </a:t>
            </a:r>
            <a:r>
              <a:rPr lang="ko-KR" altLang="en-US" dirty="0"/>
              <a:t>김진우</a:t>
            </a:r>
            <a:r>
              <a:rPr lang="ko-KR" dirty="0"/>
              <a:t>입니다. 지금부터</a:t>
            </a:r>
            <a:r>
              <a:rPr lang="en-US" altLang="ko-KR" dirty="0"/>
              <a:t> RTC</a:t>
            </a:r>
            <a:r>
              <a:rPr lang="ko-KR" altLang="en-US" dirty="0"/>
              <a:t>팀 </a:t>
            </a:r>
            <a:r>
              <a:rPr lang="ko-KR" altLang="en-US" dirty="0" err="1"/>
              <a:t>캡스톤디자인</a:t>
            </a:r>
            <a:r>
              <a:rPr lang="ko-KR" dirty="0"/>
              <a:t> </a:t>
            </a:r>
            <a:r>
              <a:rPr lang="ko-KR" altLang="ko-KR" sz="1200" dirty="0" err="1"/>
              <a:t>유니티</a:t>
            </a:r>
            <a:r>
              <a:rPr lang="ko-KR" altLang="ko-KR" sz="1200" dirty="0"/>
              <a:t> 기반 VR 환경에서의 원격 로봇 제어 시스템</a:t>
            </a:r>
            <a:r>
              <a:rPr lang="en-US" altLang="ko-KR" sz="1200" dirty="0"/>
              <a:t> </a:t>
            </a:r>
            <a:r>
              <a:rPr lang="ko-KR" dirty="0"/>
              <a:t>발표 시작하겠습니다.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팀원은 김진우</a:t>
            </a:r>
            <a:r>
              <a:rPr lang="en-US" altLang="ko-KR" dirty="0"/>
              <a:t>, </a:t>
            </a:r>
            <a:r>
              <a:rPr lang="ko-KR" altLang="en-US" dirty="0"/>
              <a:t>김자용</a:t>
            </a:r>
            <a:r>
              <a:rPr lang="en-US" altLang="ko-KR" dirty="0"/>
              <a:t>, </a:t>
            </a:r>
            <a:r>
              <a:rPr lang="ko-KR" altLang="en-US" dirty="0"/>
              <a:t>김현기입니다</a:t>
            </a:r>
            <a:r>
              <a:rPr lang="en-US" altLang="ko-KR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" name="Google Shape;10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5823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5e95d2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215e95d217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추진전략은 쾌속 </a:t>
            </a:r>
            <a:r>
              <a:rPr lang="ko-KR" altLang="en-US" dirty="0" err="1"/>
              <a:t>프로토타이핑</a:t>
            </a:r>
            <a:r>
              <a:rPr lang="ko-KR" altLang="en-US" dirty="0"/>
              <a:t> 방식으로 단기간에 축소화된 버전의 </a:t>
            </a:r>
            <a:r>
              <a:rPr lang="ko-KR" altLang="en-US" dirty="0" err="1"/>
              <a:t>프로토타입을</a:t>
            </a:r>
            <a:r>
              <a:rPr lang="ko-KR" altLang="en-US" dirty="0"/>
              <a:t> 개발하여 테스트 </a:t>
            </a:r>
            <a:r>
              <a:rPr lang="ko-KR" altLang="en-US" dirty="0" err="1"/>
              <a:t>진행후</a:t>
            </a:r>
            <a:r>
              <a:rPr lang="ko-KR" altLang="en-US" dirty="0"/>
              <a:t> 사용자의 요구사항을 토대로 유지보수 및 고도화하는 전략입니다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저희팀은</a:t>
            </a:r>
            <a:r>
              <a:rPr lang="ko-KR" altLang="en-US" dirty="0"/>
              <a:t> </a:t>
            </a:r>
            <a:r>
              <a:rPr lang="ko-KR" altLang="en-US" dirty="0" err="1"/>
              <a:t>겨울방학기간동안</a:t>
            </a:r>
            <a:r>
              <a:rPr lang="ko-KR" altLang="en-US" dirty="0"/>
              <a:t> </a:t>
            </a:r>
            <a:r>
              <a:rPr lang="ko-KR" altLang="en-US" dirty="0" err="1"/>
              <a:t>프로토타입을</a:t>
            </a:r>
            <a:r>
              <a:rPr lang="ko-KR" altLang="en-US" dirty="0"/>
              <a:t> 완성하여 </a:t>
            </a:r>
            <a:r>
              <a:rPr lang="ko-KR" altLang="en-US" dirty="0" err="1"/>
              <a:t>학기중에</a:t>
            </a:r>
            <a:r>
              <a:rPr lang="ko-KR" altLang="en-US" dirty="0"/>
              <a:t> 교수님께 도움을 받아 공학설계입문에서 </a:t>
            </a:r>
            <a:r>
              <a:rPr lang="en-US" altLang="ko-KR" dirty="0"/>
              <a:t>1</a:t>
            </a:r>
            <a:r>
              <a:rPr lang="ko-KR" altLang="en-US" dirty="0"/>
              <a:t>학년 학생들 대상으로 테스트를 </a:t>
            </a:r>
            <a:r>
              <a:rPr lang="ko-KR" altLang="en-US" dirty="0" err="1"/>
              <a:t>진행후</a:t>
            </a:r>
            <a:r>
              <a:rPr lang="ko-KR" altLang="en-US" dirty="0"/>
              <a:t> 데이터를 수집하여 수집한 데이터를 기반으로 </a:t>
            </a:r>
            <a:r>
              <a:rPr lang="ko-KR" altLang="en-US" dirty="0" err="1"/>
              <a:t>프로토타입의</a:t>
            </a:r>
            <a:r>
              <a:rPr lang="ko-KR" altLang="en-US" dirty="0"/>
              <a:t> 완성도를 높일 계획입니다</a:t>
            </a:r>
            <a:r>
              <a:rPr lang="en-US" altLang="ko-KR" dirty="0"/>
              <a:t>. </a:t>
            </a:r>
          </a:p>
        </p:txBody>
      </p:sp>
      <p:sp>
        <p:nvSpPr>
          <p:cNvPr id="166" name="Google Shape;166;g215e95d217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84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2042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먼저 목차 말씀 드리겠습니다.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처음에는</a:t>
            </a:r>
            <a:r>
              <a:rPr lang="en-US" altLang="ko-KR" dirty="0"/>
              <a:t> </a:t>
            </a:r>
            <a:r>
              <a:rPr lang="ko-KR" altLang="en-US" dirty="0"/>
              <a:t>배경 및 필요성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 err="1"/>
              <a:t>두번째로</a:t>
            </a:r>
            <a:r>
              <a:rPr lang="ko-KR" dirty="0"/>
              <a:t> </a:t>
            </a:r>
            <a:r>
              <a:rPr lang="ko-KR" altLang="en-US" dirty="0"/>
              <a:t>목표 및 비전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 err="1"/>
              <a:t>세번째로</a:t>
            </a:r>
            <a:r>
              <a:rPr lang="ko-KR" dirty="0"/>
              <a:t> </a:t>
            </a:r>
            <a:r>
              <a:rPr lang="ko-KR" altLang="en-US" dirty="0"/>
              <a:t>요구사항 및 아키텍처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 err="1"/>
              <a:t>네번째로는</a:t>
            </a:r>
            <a:r>
              <a:rPr lang="ko-KR" dirty="0"/>
              <a:t> </a:t>
            </a:r>
            <a:r>
              <a:rPr lang="ko-KR" altLang="en-US" dirty="0" err="1"/>
              <a:t>프로토타입</a:t>
            </a:r>
            <a:r>
              <a:rPr lang="ko-KR" altLang="en-US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 err="1"/>
              <a:t>그다음에는</a:t>
            </a:r>
            <a:r>
              <a:rPr lang="ko-KR" dirty="0"/>
              <a:t> </a:t>
            </a:r>
            <a:r>
              <a:rPr lang="ko-KR" altLang="en-US" dirty="0"/>
              <a:t>추진 전략 및 방법</a:t>
            </a:r>
            <a:r>
              <a:rPr lang="ko-KR" dirty="0"/>
              <a:t>입니다.</a:t>
            </a:r>
            <a:endParaRPr dirty="0"/>
          </a:p>
        </p:txBody>
      </p:sp>
      <p:sp>
        <p:nvSpPr>
          <p:cNvPr id="108" name="Google Shape;10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136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</a:t>
            </a:r>
            <a:r>
              <a:rPr lang="en-US" altLang="ko-KR" dirty="0"/>
              <a:t>RCT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팀이 이 주제를 가지게 된 이유를 </a:t>
            </a:r>
            <a:r>
              <a:rPr lang="ko-KR" altLang="en-US" baseline="0" dirty="0" err="1"/>
              <a:t>말씀드리겠습니다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 err="1"/>
              <a:t>첫번째로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로봇 기술의 발전에 따라 다양한 분야에서의 로봇 산업이 발전하고 있기 때문입니다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자동화 기술로만 개발되어진 로봇들은 현시대에 이르러 자율화 및 원격제어라는 기술을 탑재한 로봇들로 </a:t>
            </a:r>
            <a:r>
              <a:rPr lang="ko-KR" altLang="en-US" baseline="0" dirty="0" err="1"/>
              <a:t>발전하고있습니다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그렇기에 로봇들은 현장에서 인간을 대체하여 역할을 </a:t>
            </a:r>
            <a:r>
              <a:rPr lang="ko-KR" altLang="en-US" baseline="0" dirty="0" err="1"/>
              <a:t>수행하고있습니다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이러한 로봇들 덕분에 인명 손실 방지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인간의 위험 상황을 사전에 </a:t>
            </a:r>
            <a:r>
              <a:rPr lang="ko-KR" altLang="en-US" baseline="0" dirty="0" err="1"/>
              <a:t>예비할수</a:t>
            </a:r>
            <a:r>
              <a:rPr lang="ko-KR" altLang="en-US" baseline="0" dirty="0"/>
              <a:t> 있게 되었습니다</a:t>
            </a:r>
            <a:r>
              <a:rPr lang="en-US" altLang="ko-KR" baseline="0" dirty="0"/>
              <a:t>.</a:t>
            </a:r>
          </a:p>
        </p:txBody>
      </p:sp>
      <p:sp>
        <p:nvSpPr>
          <p:cNvPr id="116" name="Google Shape;11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8804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69e1c18b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1f69e1c18b3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하지만 이러한 로봇의 자율화나 원격조종에는 문제점이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첫번째로</a:t>
            </a:r>
            <a:r>
              <a:rPr lang="ko-KR" altLang="en-US" dirty="0"/>
              <a:t> 로봇의 자율화를 위해서는 실제 작업환경의 변수들을 통제하여야 하지만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dirty="0"/>
              <a:t>실제 환경을 정확하게 처리하기에는 아직 힘든 기술입니다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단순 작업이 아닌 이상 정밀한 조작은 인간의 개입 없이는 로봇이 스스로 판단하여 일을 처리하기에는 무리가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두번째로</a:t>
            </a:r>
            <a:r>
              <a:rPr lang="ko-KR" altLang="en-US" dirty="0"/>
              <a:t> 로봇의 원격조종 기술은 작업자가 원격에서 자신이 직접 환경을 조작하는 기술입니다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원격 조종 기술의 현재 기술로는 </a:t>
            </a:r>
            <a:r>
              <a:rPr lang="en-US" altLang="ko-KR" dirty="0"/>
              <a:t>180</a:t>
            </a:r>
            <a:r>
              <a:rPr lang="ko-KR" altLang="en-US" dirty="0"/>
              <a:t>도 카메라를 사용하여 시야의 사각지대가 존재한다는 점과 해당 사각지대를 보완하기 위해 카메라 및 센서를 늘려야만 사각지대를 </a:t>
            </a:r>
            <a:r>
              <a:rPr lang="ko-KR" altLang="en-US" dirty="0" err="1"/>
              <a:t>해결할수있다는</a:t>
            </a:r>
            <a:r>
              <a:rPr lang="ko-KR" altLang="en-US" dirty="0"/>
              <a:t> 문제점이 있습니다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baseline="0" dirty="0"/>
              <a:t>또한 이러한 원격 조종 기술은 네트워크 지연이라는 때문에 실시간 조종이 되지 않았던 </a:t>
            </a:r>
            <a:r>
              <a:rPr lang="ko-KR" altLang="en-US" baseline="0" dirty="0" err="1"/>
              <a:t>문제점이있었습니다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저희는 이러한 문제점들을 </a:t>
            </a:r>
            <a:r>
              <a:rPr lang="ko-KR" altLang="en-US" baseline="0" dirty="0" err="1"/>
              <a:t>봤을때</a:t>
            </a:r>
            <a:r>
              <a:rPr lang="ko-KR" altLang="en-US" baseline="0" dirty="0"/>
              <a:t> 원격 로봇 제어 시스템을 구성하기 위해서는</a:t>
            </a: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사각지대의 개선 과 네트워크 실시간 보장 </a:t>
            </a:r>
            <a:r>
              <a:rPr lang="en-US" altLang="ko-KR" baseline="0" dirty="0"/>
              <a:t>, </a:t>
            </a:r>
            <a:r>
              <a:rPr lang="ko-KR" altLang="en-US" baseline="0" dirty="0"/>
              <a:t>사용자 직관적 조종환경 구축 이 필요하다고 생각하여 다음과 같은 기술을 사용하였습니다</a:t>
            </a:r>
            <a:r>
              <a:rPr lang="en-US" altLang="ko-KR" baseline="0" dirty="0"/>
              <a:t>.</a:t>
            </a:r>
          </a:p>
        </p:txBody>
      </p:sp>
      <p:sp>
        <p:nvSpPr>
          <p:cNvPr id="125" name="Google Shape;125;g1f69e1c18b3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113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69e1c18b3_2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시스템의 목표는 </a:t>
            </a:r>
            <a:r>
              <a:rPr lang="en-US" altLang="ko-KR" dirty="0"/>
              <a:t>360</a:t>
            </a:r>
            <a:r>
              <a:rPr lang="ko-KR" altLang="en-US" dirty="0" err="1"/>
              <a:t>도카메라를</a:t>
            </a:r>
            <a:r>
              <a:rPr lang="ko-KR" altLang="en-US" dirty="0"/>
              <a:t> </a:t>
            </a:r>
            <a:r>
              <a:rPr lang="ko-KR" altLang="en-US" dirty="0" err="1"/>
              <a:t>머니퓰레이터에</a:t>
            </a:r>
            <a:r>
              <a:rPr lang="ko-KR" altLang="en-US" dirty="0"/>
              <a:t> 부착하여 </a:t>
            </a:r>
            <a:r>
              <a:rPr lang="en-US" altLang="ko-KR" dirty="0" err="1"/>
              <a:t>WebRTC</a:t>
            </a:r>
            <a:r>
              <a:rPr lang="en-US" altLang="ko-KR" dirty="0"/>
              <a:t> </a:t>
            </a:r>
            <a:r>
              <a:rPr lang="ko-KR" altLang="en-US" dirty="0"/>
              <a:t>통신 기술을 활용하여 </a:t>
            </a:r>
            <a:r>
              <a:rPr lang="en-US" altLang="ko-KR" dirty="0"/>
              <a:t>360</a:t>
            </a:r>
            <a:r>
              <a:rPr lang="ko-KR" altLang="en-US" dirty="0"/>
              <a:t>도 영상을  </a:t>
            </a:r>
            <a:r>
              <a:rPr lang="en-US" altLang="ko-KR" dirty="0"/>
              <a:t>VR </a:t>
            </a:r>
            <a:r>
              <a:rPr lang="ko-KR" altLang="en-US" dirty="0"/>
              <a:t>환경에 전송하고  </a:t>
            </a:r>
            <a:r>
              <a:rPr lang="en-US" altLang="ko-KR" dirty="0"/>
              <a:t>VR </a:t>
            </a:r>
            <a:r>
              <a:rPr lang="ko-KR" altLang="en-US" dirty="0"/>
              <a:t>환경에서 가시화하여 </a:t>
            </a:r>
            <a:r>
              <a:rPr lang="ko-KR" altLang="en-US" dirty="0" err="1"/>
              <a:t>머니퓰레이터를</a:t>
            </a:r>
            <a:r>
              <a:rPr lang="ko-KR" altLang="en-US" dirty="0"/>
              <a:t> 원격 조종하는 시스템입니다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저희가 개발한 시스템의 기대효과로는 </a:t>
            </a:r>
            <a:r>
              <a:rPr lang="en-US" altLang="ko-KR" dirty="0"/>
              <a:t>VR</a:t>
            </a:r>
            <a:r>
              <a:rPr lang="ko-KR" altLang="en-US" dirty="0"/>
              <a:t>환경에서 제어하기 때문에 인간의 시야와 흡사한 조종 환경을 구사하고 작업자에게 </a:t>
            </a:r>
            <a:r>
              <a:rPr lang="ko-KR" altLang="en-US" dirty="0" err="1"/>
              <a:t>몰입감과</a:t>
            </a:r>
            <a:r>
              <a:rPr lang="ko-KR" altLang="en-US" dirty="0"/>
              <a:t> 실제와 같은 경험을 제공합니다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</a:t>
            </a:r>
            <a:r>
              <a:rPr lang="en-US" altLang="ko-KR" dirty="0"/>
              <a:t>360</a:t>
            </a:r>
            <a:r>
              <a:rPr lang="ko-KR" altLang="en-US" dirty="0"/>
              <a:t>도 카메라를 활용하기 때문에 </a:t>
            </a:r>
            <a:r>
              <a:rPr lang="en-US" altLang="ko-KR" dirty="0"/>
              <a:t>1</a:t>
            </a:r>
            <a:r>
              <a:rPr lang="ko-KR" altLang="en-US" dirty="0"/>
              <a:t>대로 보다 많은 영상 데이터가 확보가 가능하고 사각지대의 한계를 개선할 수 있습니다</a:t>
            </a:r>
            <a:r>
              <a:rPr lang="en-US" altLang="ko-KR" dirty="0"/>
              <a:t>. </a:t>
            </a:r>
            <a:endParaRPr dirty="0"/>
          </a:p>
        </p:txBody>
      </p:sp>
      <p:sp>
        <p:nvSpPr>
          <p:cNvPr id="138" name="Google Shape;138;g1f69e1c18b3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4700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5e95d2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215e95d217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시스템을 개발하기 위한 요구사항을 정리해봤습니다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 영역을 나눠서 각 </a:t>
            </a:r>
            <a:r>
              <a:rPr lang="ko-KR" altLang="en-US" dirty="0" err="1"/>
              <a:t>팀원별로</a:t>
            </a:r>
            <a:r>
              <a:rPr lang="ko-KR" altLang="en-US" dirty="0"/>
              <a:t> 역할을 정했습니다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r>
              <a:rPr lang="ko-KR" altLang="en-US" dirty="0"/>
              <a:t>번부터 </a:t>
            </a:r>
            <a:r>
              <a:rPr lang="en-US" altLang="ko-KR" dirty="0"/>
              <a:t>5</a:t>
            </a:r>
            <a:r>
              <a:rPr lang="ko-KR" altLang="en-US" dirty="0"/>
              <a:t>번까지는 </a:t>
            </a:r>
            <a:r>
              <a:rPr lang="en-US" altLang="ko-KR" dirty="0" err="1"/>
              <a:t>WebRTC</a:t>
            </a:r>
            <a:r>
              <a:rPr lang="en-US" altLang="ko-KR" dirty="0"/>
              <a:t> </a:t>
            </a:r>
            <a:r>
              <a:rPr lang="ko-KR" altLang="en-US" dirty="0"/>
              <a:t>기반 통신망 구축을 위한 개발로 김자용</a:t>
            </a:r>
            <a:r>
              <a:rPr lang="en-US" altLang="ko-KR" dirty="0"/>
              <a:t>, </a:t>
            </a:r>
            <a:r>
              <a:rPr lang="ko-KR" altLang="en-US" dirty="0"/>
              <a:t>김현기 팀원이 담당하고</a:t>
            </a:r>
            <a:r>
              <a:rPr lang="en-US" altLang="ko-KR" dirty="0"/>
              <a:t>, </a:t>
            </a:r>
            <a:r>
              <a:rPr lang="ko-KR" altLang="en-US" dirty="0" err="1"/>
              <a:t>유니티</a:t>
            </a:r>
            <a:r>
              <a:rPr lang="ko-KR" altLang="en-US" dirty="0"/>
              <a:t> 기반 </a:t>
            </a:r>
            <a:r>
              <a:rPr lang="en-US" altLang="ko-KR" dirty="0"/>
              <a:t>VR </a:t>
            </a:r>
            <a:r>
              <a:rPr lang="ko-KR" altLang="en-US" dirty="0"/>
              <a:t>환경에서의 원격 로봇 제어 시스템 개발은 팀장인 김진우가 개발하기로 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현재까지 정의한 요구사항은 개발자 입장에서 정의한 요구사항으로 앞으로 개발한 </a:t>
            </a:r>
            <a:r>
              <a:rPr lang="ko-KR" altLang="en-US" dirty="0" err="1"/>
              <a:t>프로토타입을</a:t>
            </a:r>
            <a:r>
              <a:rPr lang="ko-KR" altLang="en-US" dirty="0"/>
              <a:t> 기반으로 테스트 하며 요구사항을 수정해 나갈 계획입니다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질문</a:t>
            </a:r>
            <a:r>
              <a:rPr lang="en-US" altLang="ko-KR" dirty="0"/>
              <a:t>: </a:t>
            </a:r>
            <a:r>
              <a:rPr lang="ko-KR" altLang="en-US" dirty="0"/>
              <a:t>역할을 맡은 이유</a:t>
            </a:r>
            <a:r>
              <a:rPr lang="en-US" altLang="ko-KR" dirty="0"/>
              <a:t>, </a:t>
            </a:r>
            <a:endParaRPr dirty="0"/>
          </a:p>
        </p:txBody>
      </p:sp>
      <p:sp>
        <p:nvSpPr>
          <p:cNvPr id="166" name="Google Shape;166;g215e95d217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3414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5e95d2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215e95d217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WebRTC</a:t>
            </a:r>
            <a:r>
              <a:rPr lang="ko-KR" altLang="en-US" dirty="0"/>
              <a:t>에 대해 설명하겠습니다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앞에 그림은 </a:t>
            </a:r>
            <a:r>
              <a:rPr lang="en-US" altLang="ko-KR" dirty="0"/>
              <a:t>WebRTC </a:t>
            </a:r>
            <a:r>
              <a:rPr lang="ko-KR" altLang="en-US" dirty="0"/>
              <a:t>기반 통신기술 아키텍처와 </a:t>
            </a:r>
            <a:r>
              <a:rPr lang="ko-KR" altLang="en-US" dirty="0" err="1"/>
              <a:t>연결과정이고</a:t>
            </a:r>
            <a:r>
              <a:rPr lang="ko-KR" altLang="en-US" dirty="0"/>
              <a:t> 두 그림을 같이 보면서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WebRTC</a:t>
            </a:r>
            <a:r>
              <a:rPr lang="ko-KR" altLang="en-US" dirty="0"/>
              <a:t>는 실시간 통신 기술로 비디오 및 음성 데이터가 </a:t>
            </a:r>
            <a:r>
              <a:rPr lang="en-US" altLang="ko-KR" dirty="0"/>
              <a:t>p2p</a:t>
            </a:r>
            <a:r>
              <a:rPr lang="ko-KR" altLang="en-US" dirty="0"/>
              <a:t>방식으로 </a:t>
            </a:r>
            <a:r>
              <a:rPr lang="en-US" altLang="ko-KR" dirty="0"/>
              <a:t>peer </a:t>
            </a:r>
            <a:r>
              <a:rPr lang="ko-KR" altLang="en-US" dirty="0"/>
              <a:t>간의 데이터 교환이 가능한 통신 기술입니다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p2p </a:t>
            </a:r>
            <a:r>
              <a:rPr lang="ko-KR" altLang="en-US" dirty="0"/>
              <a:t>방식을 하기위해서는 사용자의 </a:t>
            </a:r>
            <a:r>
              <a:rPr lang="en-US" altLang="ko-KR" dirty="0"/>
              <a:t>IP</a:t>
            </a:r>
            <a:r>
              <a:rPr lang="ko-KR" altLang="en-US" dirty="0"/>
              <a:t>주소를 알아야 합니다</a:t>
            </a:r>
            <a:r>
              <a:rPr lang="en-US" altLang="ko-KR" dirty="0"/>
              <a:t>. </a:t>
            </a:r>
            <a:r>
              <a:rPr lang="ko-KR" altLang="en-US" dirty="0"/>
              <a:t>하지만 대부분의 사용자는 </a:t>
            </a:r>
            <a:r>
              <a:rPr lang="ko-KR" altLang="en-US" dirty="0" err="1"/>
              <a:t>방화벽등이나</a:t>
            </a:r>
            <a:r>
              <a:rPr lang="ko-KR" altLang="en-US" dirty="0"/>
              <a:t> 다른 네트워크 상에서 연결이 이루어지기 때문에 사용자의 </a:t>
            </a:r>
            <a:r>
              <a:rPr lang="en-US" altLang="ko-KR" dirty="0"/>
              <a:t>IP</a:t>
            </a:r>
            <a:r>
              <a:rPr lang="ko-KR" altLang="en-US" dirty="0"/>
              <a:t>주소를 확인할 수 있는 </a:t>
            </a:r>
            <a:r>
              <a:rPr lang="en-US" altLang="ko-KR" dirty="0"/>
              <a:t>Stun</a:t>
            </a:r>
            <a:r>
              <a:rPr lang="ko-KR" altLang="en-US" dirty="0"/>
              <a:t>서버가 필요로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Stun </a:t>
            </a:r>
            <a:r>
              <a:rPr lang="ko-KR" altLang="en-US" dirty="0"/>
              <a:t>서버에서 사용자의 </a:t>
            </a:r>
            <a:r>
              <a:rPr lang="en-US" altLang="ko-KR" dirty="0" err="1"/>
              <a:t>ip</a:t>
            </a:r>
            <a:r>
              <a:rPr lang="ko-KR" altLang="en-US" dirty="0"/>
              <a:t>주소를 확인했으면 </a:t>
            </a:r>
            <a:r>
              <a:rPr lang="en-US" altLang="ko-KR" dirty="0"/>
              <a:t>Signaling </a:t>
            </a:r>
            <a:r>
              <a:rPr lang="ko-KR" altLang="en-US" dirty="0"/>
              <a:t>서버를 통해 </a:t>
            </a:r>
            <a:r>
              <a:rPr lang="en-US" altLang="ko-KR" dirty="0"/>
              <a:t>p2p</a:t>
            </a:r>
            <a:r>
              <a:rPr lang="ko-KR" altLang="en-US" dirty="0"/>
              <a:t>통신을 하기 위해 교환하려는 데이터의 정보를 </a:t>
            </a:r>
            <a:r>
              <a:rPr lang="en-US" altLang="ko-KR" dirty="0"/>
              <a:t>answer offer</a:t>
            </a:r>
            <a:r>
              <a:rPr lang="ko-KR" altLang="en-US" dirty="0"/>
              <a:t>를 주고받는데 사용됩니다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이렇게 </a:t>
            </a:r>
            <a:r>
              <a:rPr lang="en-US" altLang="ko-KR" dirty="0"/>
              <a:t>stun</a:t>
            </a:r>
            <a:r>
              <a:rPr lang="ko-KR" altLang="en-US" dirty="0"/>
              <a:t>서버와 </a:t>
            </a:r>
            <a:r>
              <a:rPr lang="en-US" altLang="ko-KR" dirty="0"/>
              <a:t>signaling </a:t>
            </a:r>
            <a:r>
              <a:rPr lang="ko-KR" altLang="en-US" dirty="0"/>
              <a:t>서버를 통해 </a:t>
            </a:r>
            <a:r>
              <a:rPr lang="en-US" altLang="ko-KR" dirty="0"/>
              <a:t>p2p</a:t>
            </a:r>
            <a:r>
              <a:rPr lang="ko-KR" altLang="en-US" dirty="0"/>
              <a:t>통신이 이루어지면 실시간으로 미디어 데이터를 교환하게 됩니다</a:t>
            </a:r>
            <a:r>
              <a:rPr lang="en-US" altLang="ko-KR" dirty="0"/>
              <a:t>. </a:t>
            </a:r>
          </a:p>
        </p:txBody>
      </p:sp>
      <p:sp>
        <p:nvSpPr>
          <p:cNvPr id="166" name="Google Shape;166;g215e95d217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129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5e95d2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215e95d217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지금 앞에 보이는 </a:t>
            </a:r>
            <a:r>
              <a:rPr lang="ko-KR" altLang="en-US" dirty="0" err="1"/>
              <a:t>구조도는</a:t>
            </a:r>
            <a:r>
              <a:rPr lang="ko-KR" altLang="en-US" dirty="0"/>
              <a:t> 현재 개발한 </a:t>
            </a:r>
            <a:r>
              <a:rPr lang="ko-KR" altLang="en-US" dirty="0" err="1"/>
              <a:t>프로토타입의</a:t>
            </a:r>
            <a:r>
              <a:rPr lang="ko-KR" altLang="en-US" dirty="0"/>
              <a:t> </a:t>
            </a:r>
            <a:r>
              <a:rPr lang="ko-KR" altLang="en-US" dirty="0" err="1"/>
              <a:t>구조도입니다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카메라 데이터를 교환하기 위한 통신은 앞에서 </a:t>
            </a:r>
            <a:r>
              <a:rPr lang="ko-KR" altLang="en-US" dirty="0" err="1"/>
              <a:t>설명드린</a:t>
            </a:r>
            <a:r>
              <a:rPr lang="ko-KR" altLang="en-US" dirty="0"/>
              <a:t> </a:t>
            </a:r>
            <a:r>
              <a:rPr lang="en-US" altLang="ko-KR" dirty="0"/>
              <a:t>Signaling Server </a:t>
            </a:r>
            <a:r>
              <a:rPr lang="ko-KR" altLang="en-US" dirty="0"/>
              <a:t>방식을 통해 </a:t>
            </a:r>
            <a:r>
              <a:rPr lang="en-US" altLang="ko-KR" dirty="0"/>
              <a:t>P2P </a:t>
            </a:r>
            <a:r>
              <a:rPr lang="ko-KR" altLang="en-US" dirty="0"/>
              <a:t>방식으로 통신하였고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머니퓰레이터</a:t>
            </a:r>
            <a:r>
              <a:rPr lang="en-US" altLang="ko-KR" dirty="0"/>
              <a:t>(</a:t>
            </a:r>
            <a:r>
              <a:rPr lang="ko-KR" altLang="en-US" dirty="0" err="1"/>
              <a:t>로봇암</a:t>
            </a:r>
            <a:r>
              <a:rPr lang="en-US" altLang="ko-KR" dirty="0"/>
              <a:t>)</a:t>
            </a:r>
            <a:r>
              <a:rPr lang="ko-KR" altLang="en-US" dirty="0"/>
              <a:t>을 원격 제어하기 위해 </a:t>
            </a:r>
            <a:r>
              <a:rPr lang="ko-KR" altLang="en-US" dirty="0" err="1"/>
              <a:t>유니티</a:t>
            </a:r>
            <a:r>
              <a:rPr lang="ko-KR" altLang="en-US" dirty="0"/>
              <a:t> 환경에서 </a:t>
            </a:r>
            <a:r>
              <a:rPr lang="ko-KR" altLang="en-US" dirty="0" err="1"/>
              <a:t>오큘러스</a:t>
            </a:r>
            <a:r>
              <a:rPr lang="ko-KR" altLang="en-US" dirty="0"/>
              <a:t> </a:t>
            </a:r>
            <a:r>
              <a:rPr lang="ko-KR" altLang="en-US" dirty="0" err="1"/>
              <a:t>퀘스트의</a:t>
            </a:r>
            <a:r>
              <a:rPr lang="ko-KR" altLang="en-US" dirty="0"/>
              <a:t> 컨트롤러 데이터를 추출하여  </a:t>
            </a:r>
            <a:r>
              <a:rPr lang="en-US" altLang="ko-KR" dirty="0"/>
              <a:t>ZMQ</a:t>
            </a:r>
            <a:r>
              <a:rPr lang="ko-KR" altLang="en-US" dirty="0"/>
              <a:t>방식 기반으로 데이터를 전송하여 </a:t>
            </a:r>
            <a:r>
              <a:rPr lang="ko-KR" altLang="en-US" dirty="0" err="1"/>
              <a:t>원격제어하는</a:t>
            </a:r>
            <a:r>
              <a:rPr lang="ko-KR" altLang="en-US" dirty="0"/>
              <a:t> 방식입니다 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현재 개발한 </a:t>
            </a:r>
            <a:r>
              <a:rPr lang="ko-KR" altLang="en-US" dirty="0" err="1"/>
              <a:t>프로토타입은</a:t>
            </a:r>
            <a:r>
              <a:rPr lang="ko-KR" altLang="en-US" dirty="0"/>
              <a:t> 최소화된 버전으로 이걸 기반으로 테스트하여 </a:t>
            </a:r>
            <a:r>
              <a:rPr lang="ko-KR" altLang="en-US" dirty="0" err="1"/>
              <a:t>프로토타입의</a:t>
            </a:r>
            <a:r>
              <a:rPr lang="ko-KR" altLang="en-US" dirty="0"/>
              <a:t> 완성도를 높여나갈 계획입니다</a:t>
            </a:r>
            <a:r>
              <a:rPr lang="en-US" altLang="ko-KR" dirty="0"/>
              <a:t>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질문 </a:t>
            </a:r>
            <a:r>
              <a:rPr lang="en-US" altLang="ko-KR" dirty="0"/>
              <a:t>: ZMQ </a:t>
            </a:r>
            <a:r>
              <a:rPr lang="ko-KR" altLang="en-US" dirty="0"/>
              <a:t>방식을 사용한 이유</a:t>
            </a:r>
            <a:r>
              <a:rPr lang="en-US" altLang="ko-KR" dirty="0"/>
              <a:t>, </a:t>
            </a:r>
            <a:r>
              <a:rPr lang="en-US" altLang="ko-KR" dirty="0" err="1"/>
              <a:t>WebRTC</a:t>
            </a:r>
            <a:r>
              <a:rPr lang="en-US" altLang="ko-KR" dirty="0"/>
              <a:t> ZMQ </a:t>
            </a:r>
            <a:r>
              <a:rPr lang="ko-KR" altLang="en-US" dirty="0"/>
              <a:t>통신기술을 </a:t>
            </a:r>
            <a:r>
              <a:rPr lang="ko-KR" altLang="en-US" dirty="0" err="1"/>
              <a:t>두개</a:t>
            </a:r>
            <a:r>
              <a:rPr lang="ko-KR" altLang="en-US" dirty="0"/>
              <a:t> 사용한 이유</a:t>
            </a:r>
            <a:r>
              <a:rPr lang="en-US" altLang="ko-KR" dirty="0"/>
              <a:t>????, </a:t>
            </a:r>
            <a:r>
              <a:rPr lang="ko-KR" altLang="en-US" dirty="0"/>
              <a:t>그림에 대한 자세한 설명</a:t>
            </a:r>
            <a:endParaRPr dirty="0"/>
          </a:p>
        </p:txBody>
      </p:sp>
      <p:sp>
        <p:nvSpPr>
          <p:cNvPr id="166" name="Google Shape;166;g215e95d217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4151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5e95d2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215e95d217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ko-KR" altLang="en-US" dirty="0"/>
              <a:t>다음으로는 저희가 </a:t>
            </a:r>
            <a:r>
              <a:rPr lang="ko-KR" altLang="en-US" dirty="0" err="1"/>
              <a:t>방학기간동안</a:t>
            </a:r>
            <a:r>
              <a:rPr lang="ko-KR" altLang="en-US" dirty="0"/>
              <a:t> 개발한 </a:t>
            </a:r>
            <a:r>
              <a:rPr lang="ko-KR" altLang="en-US" dirty="0" err="1"/>
              <a:t>프로토타입을</a:t>
            </a:r>
            <a:r>
              <a:rPr lang="ko-KR" altLang="en-US" dirty="0"/>
              <a:t> 영상으로 보여드리겠습니다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66" name="Google Shape;166;g215e95d217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3686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97" name="Google Shape;97;p21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838200" y="165552"/>
            <a:ext cx="10515600" cy="59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body" idx="1"/>
          </p:nvPr>
        </p:nvSpPr>
        <p:spPr>
          <a:xfrm>
            <a:off x="838200" y="979664"/>
            <a:ext cx="10515600" cy="499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1" name="Google Shape;31;p12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8" name="Google Shape;38;p13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4"/>
          <p:cNvSpPr txBox="1">
            <a:spLocks noGrp="1"/>
          </p:cNvSpPr>
          <p:nvPr>
            <p:ph type="title"/>
          </p:nvPr>
        </p:nvSpPr>
        <p:spPr>
          <a:xfrm>
            <a:off x="838200" y="165552"/>
            <a:ext cx="10515600" cy="59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6" name="Google Shape;46;p14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6" name="Google Shape;56;p15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838200" y="165552"/>
            <a:ext cx="10515600" cy="59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75" name="Google Shape;75;p18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83" name="Google Shape;83;p19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title"/>
          </p:nvPr>
        </p:nvSpPr>
        <p:spPr>
          <a:xfrm>
            <a:off x="838200" y="165552"/>
            <a:ext cx="10515600" cy="59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body" idx="1"/>
          </p:nvPr>
        </p:nvSpPr>
        <p:spPr>
          <a:xfrm rot="5400000">
            <a:off x="3598362" y="-1748598"/>
            <a:ext cx="4995277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90" name="Google Shape;90;p20"/>
          <p:cNvSpPr/>
          <p:nvPr/>
        </p:nvSpPr>
        <p:spPr>
          <a:xfrm>
            <a:off x="0" y="38475"/>
            <a:ext cx="12192000" cy="80544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body" idx="1"/>
          </p:nvPr>
        </p:nvSpPr>
        <p:spPr>
          <a:xfrm>
            <a:off x="838200" y="1011564"/>
            <a:ext cx="10515600" cy="499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 ExtraBold"/>
              <a:buChar char="•"/>
              <a:defRPr sz="16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thic A1 ExtraBold"/>
              <a:buChar char="•"/>
              <a:defRPr sz="14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thic A1 ExtraBold"/>
              <a:buChar char="•"/>
              <a:defRPr sz="12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thic A1 ExtraBold"/>
              <a:buChar char="•"/>
              <a:defRPr sz="12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2967547" y="6812281"/>
            <a:ext cx="9239693" cy="457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0"/>
          <p:cNvSpPr/>
          <p:nvPr/>
        </p:nvSpPr>
        <p:spPr>
          <a:xfrm>
            <a:off x="0" y="6812281"/>
            <a:ext cx="3168000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0"/>
          <p:cNvSpPr/>
          <p:nvPr/>
        </p:nvSpPr>
        <p:spPr>
          <a:xfrm>
            <a:off x="-10309" y="-7243"/>
            <a:ext cx="9239693" cy="457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0"/>
          <p:cNvSpPr/>
          <p:nvPr/>
        </p:nvSpPr>
        <p:spPr>
          <a:xfrm>
            <a:off x="9038764" y="-7243"/>
            <a:ext cx="3168000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8200" y="165552"/>
            <a:ext cx="10515600" cy="59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thic A1 ExtraBold"/>
              <a:buNone/>
              <a:defRPr sz="240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Gothic A1 ExtraBold"/>
              <a:buNone/>
              <a:defRPr sz="1800"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 txBox="1">
            <a:spLocks noGrp="1"/>
          </p:cNvSpPr>
          <p:nvPr>
            <p:ph type="ctrTitle"/>
          </p:nvPr>
        </p:nvSpPr>
        <p:spPr>
          <a:xfrm>
            <a:off x="1309687" y="1853738"/>
            <a:ext cx="957262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3000" dirty="0" err="1"/>
              <a:t>유니티</a:t>
            </a:r>
            <a:r>
              <a:rPr lang="ko-KR" sz="3000" dirty="0"/>
              <a:t> 기반 VR 환경에서의 원격 로봇 제어 시스템</a:t>
            </a:r>
            <a:endParaRPr sz="30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4565538" y="4212700"/>
            <a:ext cx="3060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*</a:t>
            </a:r>
            <a:r>
              <a:rPr lang="ko-KR" sz="180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김진우, 김자용, 김현기</a:t>
            </a:r>
            <a:endParaRPr sz="1800" i="0" u="none" strike="noStrike" cap="non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5e95d2170_0_0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/>
              <a:t>유니티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altLang="en-US" sz="2000" dirty="0">
                <a:latin typeface="Gothic A1 Medium"/>
                <a:ea typeface="Gothic A1 Medium"/>
                <a:cs typeface="Gothic A1 Medium"/>
                <a:sym typeface="Gothic A1 Medium"/>
              </a:rPr>
              <a:t>추진전략 및 방법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AFFDD6E-64DA-FBDF-D563-3696357D4EB4}"/>
              </a:ext>
            </a:extLst>
          </p:cNvPr>
          <p:cNvGrpSpPr/>
          <p:nvPr/>
        </p:nvGrpSpPr>
        <p:grpSpPr>
          <a:xfrm rot="5400000" flipH="1">
            <a:off x="6046852" y="-157803"/>
            <a:ext cx="112768" cy="7616914"/>
            <a:chOff x="6065252" y="1605965"/>
            <a:chExt cx="51305" cy="4150119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4A3E194A-17DE-BFE8-AFCB-DE872EFA6E58}"/>
                </a:ext>
              </a:extLst>
            </p:cNvPr>
            <p:cNvCxnSpPr>
              <a:cxnSpLocks/>
              <a:stCxn id="11" idx="0"/>
            </p:cNvCxnSpPr>
            <p:nvPr/>
          </p:nvCxnSpPr>
          <p:spPr>
            <a:xfrm rot="5400000" flipV="1">
              <a:off x="4024491" y="3669586"/>
              <a:ext cx="4135129" cy="788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B8E2C27-EB81-AA92-42E5-D360543DFC0E}"/>
                </a:ext>
              </a:extLst>
            </p:cNvPr>
            <p:cNvSpPr/>
            <p:nvPr/>
          </p:nvSpPr>
          <p:spPr>
            <a:xfrm>
              <a:off x="6065252" y="1605965"/>
              <a:ext cx="45719" cy="501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15264471-0EFE-8F94-7306-3C82AB05858C}"/>
                </a:ext>
              </a:extLst>
            </p:cNvPr>
            <p:cNvSpPr/>
            <p:nvPr/>
          </p:nvSpPr>
          <p:spPr>
            <a:xfrm>
              <a:off x="6070838" y="2619487"/>
              <a:ext cx="45719" cy="501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3A18920-610A-9E9F-B0FA-3DA4D04CB57A}"/>
                </a:ext>
              </a:extLst>
            </p:cNvPr>
            <p:cNvSpPr/>
            <p:nvPr/>
          </p:nvSpPr>
          <p:spPr>
            <a:xfrm>
              <a:off x="6070838" y="4445681"/>
              <a:ext cx="45719" cy="501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FAAE3A98-C2BB-FA00-3061-F70A0BFB1B49}"/>
                </a:ext>
              </a:extLst>
            </p:cNvPr>
            <p:cNvSpPr/>
            <p:nvPr/>
          </p:nvSpPr>
          <p:spPr>
            <a:xfrm>
              <a:off x="6070838" y="5705980"/>
              <a:ext cx="45719" cy="501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5" name="Google Shape;131;g1f69e1c18b3_0_23">
            <a:extLst>
              <a:ext uri="{FF2B5EF4-FFF2-40B4-BE49-F238E27FC236}">
                <a16:creationId xmlns:a16="http://schemas.microsoft.com/office/drawing/2014/main" id="{99BBB063-3092-0010-DA37-25CAFC7844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3269" y="2683076"/>
            <a:ext cx="4074977" cy="96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ko-KR" altLang="en-US" sz="1400" b="1" dirty="0">
                <a:latin typeface="Malgun Gothic"/>
                <a:ea typeface="Malgun Gothic"/>
                <a:cs typeface="Malgun Gothic"/>
                <a:sym typeface="Malgun Gothic"/>
              </a:rPr>
              <a:t>프로토타입 개발</a:t>
            </a:r>
            <a:endParaRPr lang="en-US" altLang="ko-KR" sz="1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시스템을 개발하기 위해 정의한 모든 요구사항을 갖추지 않고 </a:t>
            </a:r>
            <a:r>
              <a:rPr lang="ko-KR" altLang="en-US" sz="1200" dirty="0" err="1">
                <a:latin typeface="Malgun Gothic"/>
                <a:ea typeface="Malgun Gothic"/>
                <a:cs typeface="Malgun Gothic"/>
                <a:sym typeface="Malgun Gothic"/>
              </a:rPr>
              <a:t>축소화된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 버전의 프로토타입 단기간에 개발 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ko-KR" altLang="en-US" sz="10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endParaRPr lang="ko-KR" altLang="en-US" sz="105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" name="Google Shape;131;g1f69e1c18b3_0_23">
            <a:extLst>
              <a:ext uri="{FF2B5EF4-FFF2-40B4-BE49-F238E27FC236}">
                <a16:creationId xmlns:a16="http://schemas.microsoft.com/office/drawing/2014/main" id="{EAEE6E72-DD6B-64A7-80FB-BAFD7F21A453}"/>
              </a:ext>
            </a:extLst>
          </p:cNvPr>
          <p:cNvSpPr txBox="1">
            <a:spLocks/>
          </p:cNvSpPr>
          <p:nvPr/>
        </p:nvSpPr>
        <p:spPr>
          <a:xfrm>
            <a:off x="5369422" y="2662077"/>
            <a:ext cx="5272250" cy="105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6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4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400" b="1" dirty="0">
                <a:latin typeface="Malgun Gothic"/>
                <a:ea typeface="Malgun Gothic"/>
                <a:cs typeface="Malgun Gothic"/>
                <a:sym typeface="Malgun Gothic"/>
              </a:rPr>
              <a:t>프로토 타입 고도화</a:t>
            </a:r>
            <a:endParaRPr lang="en-US" altLang="ko-KR" sz="1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프로토타입의 완성도를 높이고자 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사용자가 정의한 요구사항을 기반으로 프로토타입 유지보수 및 고도화 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31;g1f69e1c18b3_0_23">
            <a:extLst>
              <a:ext uri="{FF2B5EF4-FFF2-40B4-BE49-F238E27FC236}">
                <a16:creationId xmlns:a16="http://schemas.microsoft.com/office/drawing/2014/main" id="{A2C155C4-0231-CFF6-FAE1-45931F77AF64}"/>
              </a:ext>
            </a:extLst>
          </p:cNvPr>
          <p:cNvSpPr txBox="1">
            <a:spLocks/>
          </p:cNvSpPr>
          <p:nvPr/>
        </p:nvSpPr>
        <p:spPr>
          <a:xfrm>
            <a:off x="2386736" y="3962083"/>
            <a:ext cx="4477944" cy="131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6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4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400" b="1" dirty="0">
                <a:latin typeface="Malgun Gothic"/>
                <a:ea typeface="Malgun Gothic"/>
                <a:cs typeface="Malgun Gothic"/>
                <a:sym typeface="Malgun Gothic"/>
              </a:rPr>
              <a:t>데이터 수집</a:t>
            </a:r>
            <a:endParaRPr lang="en-US" altLang="ko-KR" sz="1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프로토타입을 활용하여 개발자가 정의하기 어려운 사용자의 구체적인 요구사항 및 데이터 수집</a:t>
            </a:r>
            <a:endParaRPr lang="ko-KR" altLang="en-US" sz="1200" i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" name="Google Shape;131;g1f69e1c18b3_0_23">
            <a:extLst>
              <a:ext uri="{FF2B5EF4-FFF2-40B4-BE49-F238E27FC236}">
                <a16:creationId xmlns:a16="http://schemas.microsoft.com/office/drawing/2014/main" id="{DECA3EB1-9C29-571A-3AC4-A0A59C7CF4B7}"/>
              </a:ext>
            </a:extLst>
          </p:cNvPr>
          <p:cNvSpPr txBox="1">
            <a:spLocks/>
          </p:cNvSpPr>
          <p:nvPr/>
        </p:nvSpPr>
        <p:spPr>
          <a:xfrm>
            <a:off x="7953540" y="3962083"/>
            <a:ext cx="4057319" cy="131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6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4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400" b="1" dirty="0">
                <a:latin typeface="Malgun Gothic"/>
                <a:ea typeface="Malgun Gothic"/>
                <a:cs typeface="Malgun Gothic"/>
                <a:sym typeface="Malgun Gothic"/>
              </a:rPr>
              <a:t>원격 로봇 시스템 실증</a:t>
            </a:r>
            <a:endParaRPr lang="en-US" altLang="ko-KR" sz="1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 algn="ctr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테스트를 통하여 완성된 원격 로봇 제어 시스템 실증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332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  <p:sp>
        <p:nvSpPr>
          <p:cNvPr id="292" name="Google Shape;292;p9"/>
          <p:cNvSpPr txBox="1"/>
          <p:nvPr/>
        </p:nvSpPr>
        <p:spPr>
          <a:xfrm>
            <a:off x="4949559" y="3136613"/>
            <a:ext cx="229288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감사합니다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 err="1"/>
              <a:t>유니티</a:t>
            </a:r>
            <a:r>
              <a:rPr lang="ko-KR" dirty="0"/>
              <a:t>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 dirty="0">
                <a:latin typeface="Gothic A1 Medium"/>
                <a:ea typeface="Gothic A1 Medium"/>
                <a:cs typeface="Gothic A1 Medium"/>
                <a:sym typeface="Gothic A1 Medium"/>
              </a:rPr>
              <a:t>목차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graphicFrame>
        <p:nvGraphicFramePr>
          <p:cNvPr id="112" name="Google Shape;112;p2"/>
          <p:cNvGraphicFramePr/>
          <p:nvPr>
            <p:extLst>
              <p:ext uri="{D42A27DB-BD31-4B8C-83A1-F6EECF244321}">
                <p14:modId xmlns:p14="http://schemas.microsoft.com/office/powerpoint/2010/main" val="3926229436"/>
              </p:ext>
            </p:extLst>
          </p:nvPr>
        </p:nvGraphicFramePr>
        <p:xfrm>
          <a:off x="811675" y="1650138"/>
          <a:ext cx="10568700" cy="3710125"/>
        </p:xfrm>
        <a:graphic>
          <a:graphicData uri="http://schemas.openxmlformats.org/drawingml/2006/table">
            <a:tbl>
              <a:tblPr>
                <a:noFill/>
                <a:tableStyleId>{942EE75E-267B-4EB8-A032-73FACB4AE1F3}</a:tableStyleId>
              </a:tblPr>
              <a:tblGrid>
                <a:gridCol w="9423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Gothic A1 ExtraBold"/>
                          <a:ea typeface="Gothic A1 ExtraBold"/>
                          <a:cs typeface="Gothic A1 ExtraBold"/>
                          <a:sym typeface="Gothic A1 ExtraBold"/>
                        </a:rPr>
                        <a:t>1. 배경 및 필요성</a:t>
                      </a: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Gothic A1 ExtraBold"/>
                          <a:ea typeface="Gothic A1 ExtraBold"/>
                          <a:cs typeface="Gothic A1 ExtraBold"/>
                          <a:sym typeface="Gothic A1 ExtraBold"/>
                        </a:rPr>
                        <a:t>2. 목표 및 비전</a:t>
                      </a:r>
                      <a:endParaRPr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Gothic A1 ExtraBold"/>
                          <a:ea typeface="Gothic A1 ExtraBold"/>
                          <a:cs typeface="Gothic A1 ExtraBold"/>
                          <a:sym typeface="Gothic A1 ExtraBold"/>
                        </a:rPr>
                        <a:t>3. 요구사항 및 아키텍처</a:t>
                      </a: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Gothic A1 ExtraBold"/>
                          <a:ea typeface="Gothic A1 ExtraBold"/>
                          <a:cs typeface="Gothic A1 ExtraBold"/>
                          <a:sym typeface="Gothic A1 ExtraBold"/>
                        </a:rPr>
                        <a:t>4. 프로토타입</a:t>
                      </a: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Gothic A1 ExtraBold"/>
                          <a:ea typeface="Gothic A1 ExtraBold"/>
                          <a:cs typeface="Gothic A1 ExtraBold"/>
                          <a:sym typeface="Gothic A1 ExtraBold"/>
                        </a:rPr>
                        <a:t>5. 추진 전략 및 방법</a:t>
                      </a: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Gothic A1 ExtraBold"/>
                        <a:ea typeface="Gothic A1 ExtraBold"/>
                        <a:cs typeface="Gothic A1 ExtraBold"/>
                        <a:sym typeface="Gothic A1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>
            <a:spLocks noGrp="1"/>
          </p:cNvSpPr>
          <p:nvPr>
            <p:ph type="body" idx="1"/>
          </p:nvPr>
        </p:nvSpPr>
        <p:spPr>
          <a:xfrm>
            <a:off x="557561" y="1663588"/>
            <a:ext cx="6947374" cy="386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SzPct val="100000"/>
              <a:buNone/>
            </a:pPr>
            <a:r>
              <a:rPr lang="ko-KR" sz="1600" b="1" dirty="0">
                <a:latin typeface="Malgun Gothic"/>
                <a:ea typeface="Malgun Gothic"/>
                <a:cs typeface="Malgun Gothic"/>
                <a:sym typeface="Malgun Gothic"/>
              </a:rPr>
              <a:t>로봇 기술의 발전에 </a:t>
            </a:r>
            <a:r>
              <a:rPr lang="ko-KR" altLang="en-US" sz="1600" b="1" dirty="0">
                <a:latin typeface="Malgun Gothic"/>
                <a:ea typeface="Malgun Gothic"/>
                <a:cs typeface="Malgun Gothic"/>
                <a:sym typeface="Malgun Gothic"/>
              </a:rPr>
              <a:t>따라</a:t>
            </a:r>
            <a:r>
              <a:rPr lang="ko-KR" sz="1600" b="1" dirty="0">
                <a:latin typeface="Malgun Gothic"/>
                <a:ea typeface="Malgun Gothic"/>
                <a:cs typeface="Malgun Gothic"/>
                <a:sym typeface="Malgun Gothic"/>
              </a:rPr>
              <a:t> 다양한 분야에서의 로봇 산업 발전</a:t>
            </a:r>
            <a:endParaRPr lang="en-US" altLang="ko-KR" sz="3334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r>
              <a:rPr lang="ko-KR" altLang="en-US" sz="1400" dirty="0">
                <a:latin typeface="Malgun Gothic"/>
                <a:ea typeface="Malgun Gothic"/>
                <a:cs typeface="Malgun Gothic"/>
                <a:sym typeface="Malgun Gothic"/>
              </a:rPr>
              <a:t>일반적인 로봇 산업</a:t>
            </a:r>
            <a:endParaRPr lang="en-US" altLang="ko-KR" sz="14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28650" lvl="1" indent="-1714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일반적인 로봇 산업들은 자율화 및 원격제어가 아닌 자동화 시스템을 사용</a:t>
            </a:r>
            <a:r>
              <a:rPr lang="en-US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단순한 프로토콜에 따라 정해진 행동만을 반복</a:t>
            </a:r>
            <a:r>
              <a:rPr lang="en-US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  <a:p>
            <a:pPr marL="457200" lvl="1" indent="0">
              <a:spcBef>
                <a:spcPts val="0"/>
              </a:spcBef>
              <a:buSzPct val="100000"/>
              <a:buNone/>
            </a:pPr>
            <a:endParaRPr lang="en-US" altLang="ko-KR" sz="10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1" indent="0">
              <a:spcBef>
                <a:spcPts val="0"/>
              </a:spcBef>
              <a:buSzPct val="100000"/>
              <a:buNone/>
            </a:pPr>
            <a:r>
              <a:rPr lang="ko-KR" altLang="en-US" sz="1400" dirty="0">
                <a:latin typeface="Malgun Gothic"/>
                <a:ea typeface="Malgun Gothic"/>
                <a:cs typeface="Malgun Gothic"/>
                <a:sym typeface="Malgun Gothic"/>
              </a:rPr>
              <a:t>자율화 및 원격제어 로봇 산업</a:t>
            </a:r>
            <a:endParaRPr sz="14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1270" lvl="1" indent="-171450">
              <a:buSzPct val="10000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행성을 관측하고 시료를 채취하는 우주 탐사 로봇</a:t>
            </a:r>
            <a:endParaRPr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1270" lvl="1" indent="-171450">
              <a:buSzPct val="10000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건설 현장에서 노동력 부족과 안전성 문제를 해결하는 건설 로봇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9820" lvl="1" indent="0">
              <a:buSzPct val="100000"/>
              <a:buNone/>
            </a:pPr>
            <a:endParaRPr lang="en-US" sz="10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9820" lvl="1" indent="0">
              <a:buSzPct val="100000"/>
              <a:buNone/>
            </a:pPr>
            <a:endParaRPr lang="en-US" sz="10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9820" lvl="1" indent="0">
              <a:buSzPct val="100000"/>
              <a:buNone/>
            </a:pPr>
            <a:endParaRPr sz="10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800" indent="0">
              <a:spcBef>
                <a:spcPts val="0"/>
              </a:spcBef>
              <a:buSzPct val="68103"/>
              <a:buNone/>
            </a:pPr>
            <a:r>
              <a:rPr lang="ko-KR" altLang="en-US" sz="1600" b="1" dirty="0">
                <a:latin typeface="Malgun Gothic"/>
                <a:ea typeface="Malgun Gothic"/>
                <a:cs typeface="Malgun Gothic"/>
                <a:sym typeface="Malgun Gothic"/>
              </a:rPr>
              <a:t>현장에서 인간을 대체할 로봇의 역할 증가</a:t>
            </a:r>
            <a:endParaRPr lang="ko-KR" altLang="en-US" sz="16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1270" lvl="1" indent="-171450">
              <a:buSzPct val="10000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고층 건축</a:t>
            </a:r>
            <a:r>
              <a:rPr lang="en-US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재난 상황 등 인간이 위험 상황에 처할 수 있는 광범위한 분야에서 사용</a:t>
            </a:r>
          </a:p>
          <a:p>
            <a:pPr marL="631270" lvl="1" indent="-171450">
              <a:buSzPct val="10000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인명 손실 방지</a:t>
            </a:r>
            <a:r>
              <a:rPr lang="en-US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, 3D(Dangerous, Dirty, Dull) 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전장 임무 수행이 가능한 국방 무인 로봇 활용</a:t>
            </a:r>
          </a:p>
          <a:p>
            <a:pPr marL="45720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1" name="Google Shape;121;p3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 err="1"/>
              <a:t>유니티</a:t>
            </a:r>
            <a:r>
              <a:rPr lang="ko-KR" dirty="0"/>
              <a:t>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 dirty="0">
                <a:latin typeface="Gothic A1 Medium"/>
                <a:ea typeface="Gothic A1 Medium"/>
                <a:cs typeface="Gothic A1 Medium"/>
                <a:sym typeface="Gothic A1 Medium"/>
              </a:rPr>
              <a:t>배경 및 필요성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7504935" y="1527717"/>
            <a:ext cx="3776100" cy="4196068"/>
            <a:chOff x="7538392" y="1583473"/>
            <a:chExt cx="3776100" cy="4196068"/>
          </a:xfrm>
        </p:grpSpPr>
        <p:sp>
          <p:nvSpPr>
            <p:cNvPr id="120" name="Google Shape;120;p3"/>
            <p:cNvSpPr txBox="1"/>
            <p:nvPr/>
          </p:nvSpPr>
          <p:spPr>
            <a:xfrm>
              <a:off x="7538392" y="5441017"/>
              <a:ext cx="3776100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/>
                <a:t>그림 1. </a:t>
              </a:r>
              <a:r>
                <a:rPr lang="ko-KR" altLang="en-US" sz="1000" dirty="0"/>
                <a:t>자율화 </a:t>
              </a:r>
              <a:r>
                <a:rPr lang="ko-KR" sz="1000" dirty="0"/>
                <a:t>로봇</a:t>
              </a:r>
              <a:endParaRPr sz="1000" dirty="0"/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4929" y="1583473"/>
              <a:ext cx="3463026" cy="3942989"/>
            </a:xfrm>
            <a:prstGeom prst="rect">
              <a:avLst/>
            </a:prstGeom>
          </p:spPr>
        </p:pic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1f69e1c18b3_0_23" descr="현대건설기계 관계자가 충북 음성에 위치한 휠로더를 휠로더 스마트컨트롤로 원격제어하는 시연을 보이고 있다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8628" y="4167885"/>
            <a:ext cx="2157761" cy="144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f69e1c18b3_0_23"/>
          <p:cNvSpPr txBox="1"/>
          <p:nvPr/>
        </p:nvSpPr>
        <p:spPr>
          <a:xfrm>
            <a:off x="9562583" y="5826138"/>
            <a:ext cx="415287" cy="307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/>
              <a:t>  </a:t>
            </a:r>
            <a:endParaRPr sz="800"/>
          </a:p>
        </p:txBody>
      </p:sp>
      <p:sp>
        <p:nvSpPr>
          <p:cNvPr id="130" name="Google Shape;130;g1f69e1c18b3_0_23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/>
              <a:t>유니티 기반 VR 환경에서의 원격 로봇 제어 시스템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>
                <a:latin typeface="Gothic A1 Medium"/>
                <a:ea typeface="Gothic A1 Medium"/>
                <a:cs typeface="Gothic A1 Medium"/>
                <a:sym typeface="Gothic A1 Medium"/>
              </a:rPr>
              <a:t>배경 및 필요성</a:t>
            </a:r>
            <a:endParaRPr sz="20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131" name="Google Shape;131;g1f69e1c18b3_0_23"/>
          <p:cNvSpPr txBox="1">
            <a:spLocks noGrp="1"/>
          </p:cNvSpPr>
          <p:nvPr>
            <p:ph type="body" idx="1"/>
          </p:nvPr>
        </p:nvSpPr>
        <p:spPr>
          <a:xfrm>
            <a:off x="514991" y="1275520"/>
            <a:ext cx="7183259" cy="144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ko-KR" sz="1600" b="1" dirty="0">
                <a:latin typeface="Malgun Gothic"/>
                <a:ea typeface="Malgun Gothic"/>
                <a:cs typeface="Malgun Gothic"/>
                <a:sym typeface="Malgun Gothic"/>
              </a:rPr>
              <a:t>로봇의 완전한 자율화의 한계</a:t>
            </a:r>
            <a:endParaRPr sz="16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실제 작업 환경의 불확실성, 변수 통제의 어려움 등 로봇의 완전한 자율화에 한계점 존재</a:t>
            </a:r>
            <a:endParaRPr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단순 작업이 아닌 위험 현장, 정밀한 조작을 요구하는 작업 현장에서 인간의 개입 없이 로봇이 스스로 판단하고 수행하는 일은 현재 기술로 무리</a:t>
            </a:r>
            <a:endParaRPr sz="12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" name="Google Shape;132;g1f69e1c18b3_0_23"/>
          <p:cNvSpPr txBox="1">
            <a:spLocks noGrp="1"/>
          </p:cNvSpPr>
          <p:nvPr>
            <p:ph type="body" idx="1"/>
          </p:nvPr>
        </p:nvSpPr>
        <p:spPr>
          <a:xfrm>
            <a:off x="514991" y="3014703"/>
            <a:ext cx="6660600" cy="1574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ko-KR" sz="1600" b="1" dirty="0">
                <a:latin typeface="Malgun Gothic"/>
                <a:ea typeface="Malgun Gothic"/>
                <a:cs typeface="Malgun Gothic"/>
                <a:sym typeface="Malgun Gothic"/>
              </a:rPr>
              <a:t>현재 원격 조종 기술의 문제점</a:t>
            </a:r>
            <a:endParaRPr sz="16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180도 카메라 활용으로 인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한</a:t>
            </a: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 시야각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의</a:t>
            </a: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 한계 → 사각지대 존재로 인한 인식의 어려움</a:t>
            </a:r>
            <a:endParaRPr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sz="1200" dirty="0">
                <a:latin typeface="Malgun Gothic"/>
                <a:ea typeface="Malgun Gothic"/>
                <a:cs typeface="Malgun Gothic"/>
                <a:sym typeface="Malgun Gothic"/>
              </a:rPr>
              <a:t>카메라 및 센서 개수의 수 증가 → 사용자에게 직관적이지 않은 조종 환경, 비용과 유지 보수에서 문제 발생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시간지연에 의한 원격조종의 어려움 </a:t>
            </a:r>
            <a:r>
              <a:rPr lang="ko-KR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→</a:t>
            </a:r>
            <a:r>
              <a:rPr lang="en-US" altLang="ko-KR" sz="12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네트워크 지연의 문제 발생</a:t>
            </a:r>
            <a:endParaRPr sz="12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g1f69e1c18b3_0_23"/>
          <p:cNvSpPr txBox="1"/>
          <p:nvPr/>
        </p:nvSpPr>
        <p:spPr>
          <a:xfrm>
            <a:off x="7698250" y="2672250"/>
            <a:ext cx="31098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/>
              <a:t>그림 2. </a:t>
            </a:r>
            <a:r>
              <a:rPr lang="ko-KR" altLang="en-US" sz="1000" dirty="0"/>
              <a:t>배달 및 </a:t>
            </a:r>
            <a:r>
              <a:rPr lang="ko-KR" altLang="en-US" sz="1000" dirty="0" err="1"/>
              <a:t>서빙</a:t>
            </a:r>
            <a:r>
              <a:rPr lang="ko-KR" altLang="en-US" sz="1000" dirty="0"/>
              <a:t> 로봇</a:t>
            </a:r>
            <a:endParaRPr sz="1000" dirty="0"/>
          </a:p>
        </p:txBody>
      </p:sp>
      <p:sp>
        <p:nvSpPr>
          <p:cNvPr id="135" name="Google Shape;135;g1f69e1c18b3_0_23"/>
          <p:cNvSpPr txBox="1"/>
          <p:nvPr/>
        </p:nvSpPr>
        <p:spPr>
          <a:xfrm>
            <a:off x="7792608" y="5702925"/>
            <a:ext cx="31098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/>
              <a:t>그림 3. 현재 원격 조종 기술 환경</a:t>
            </a:r>
            <a:endParaRPr sz="1000" dirty="0"/>
          </a:p>
        </p:txBody>
      </p:sp>
      <p:pic>
        <p:nvPicPr>
          <p:cNvPr id="2050" name="Picture 2" descr="코엑스·테헤란로에 배달 로봇 뜬다…실증 사업 시작-국민일보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8628" y="1275521"/>
            <a:ext cx="2157761" cy="144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32;g1f69e1c18b3_0_23">
            <a:extLst>
              <a:ext uri="{FF2B5EF4-FFF2-40B4-BE49-F238E27FC236}">
                <a16:creationId xmlns:a16="http://schemas.microsoft.com/office/drawing/2014/main" id="{D0C92F79-2719-84F4-D02D-ABBA4A1158E7}"/>
              </a:ext>
            </a:extLst>
          </p:cNvPr>
          <p:cNvSpPr txBox="1">
            <a:spLocks/>
          </p:cNvSpPr>
          <p:nvPr/>
        </p:nvSpPr>
        <p:spPr>
          <a:xfrm>
            <a:off x="514991" y="4880599"/>
            <a:ext cx="6660600" cy="1574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6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4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pPr marL="0" indent="0">
              <a:spcBef>
                <a:spcPts val="0"/>
              </a:spcBef>
              <a:buSzPts val="1550"/>
              <a:buFont typeface="Gothic A1 ExtraBold"/>
              <a:buNone/>
            </a:pPr>
            <a:r>
              <a:rPr lang="ko-KR" altLang="en-US" sz="1600" b="1" dirty="0">
                <a:latin typeface="Malgun Gothic"/>
                <a:ea typeface="Malgun Gothic"/>
                <a:cs typeface="Malgun Gothic"/>
                <a:sym typeface="Malgun Gothic"/>
              </a:rPr>
              <a:t>시스템의 필요성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사각지대 개선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네트워크 실시간성 보장</a:t>
            </a:r>
            <a:endParaRPr lang="en-US" altLang="ko-KR" sz="12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33095" lvl="1" indent="-171450">
              <a:buSzPts val="1050"/>
            </a:pPr>
            <a:r>
              <a:rPr lang="ko-KR" altLang="en-US" sz="1200" dirty="0">
                <a:latin typeface="Malgun Gothic"/>
                <a:ea typeface="Malgun Gothic"/>
                <a:cs typeface="Malgun Gothic"/>
                <a:sym typeface="Malgun Gothic"/>
              </a:rPr>
              <a:t>사용자 직관적 조종환경 구축 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50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f69e1c18b3_2_12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/>
              <a:t>유니티 기반 VR 환경에서의 원격 로봇 제어 시스템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>
                <a:latin typeface="Gothic A1 Medium"/>
                <a:ea typeface="Gothic A1 Medium"/>
                <a:cs typeface="Gothic A1 Medium"/>
                <a:sym typeface="Gothic A1 Medium"/>
              </a:rPr>
              <a:t>목표 및 비전</a:t>
            </a:r>
            <a:endParaRPr sz="20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pic>
        <p:nvPicPr>
          <p:cNvPr id="141" name="Google Shape;141;g1f69e1c18b3_2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650" y="1660247"/>
            <a:ext cx="1260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1f69e1c18b3_2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7325" y="1660247"/>
            <a:ext cx="1260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f69e1c18b3_2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3000" y="1660247"/>
            <a:ext cx="1260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f69e1c18b3_2_12"/>
          <p:cNvSpPr txBox="1"/>
          <p:nvPr/>
        </p:nvSpPr>
        <p:spPr>
          <a:xfrm rot="-729">
            <a:off x="594400" y="3028641"/>
            <a:ext cx="14145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50">
                <a:latin typeface="Gothic A1 ExtraBold"/>
                <a:ea typeface="Gothic A1 ExtraBold"/>
                <a:cs typeface="Gothic A1 ExtraBold"/>
                <a:sym typeface="Gothic A1 ExtraBold"/>
              </a:rPr>
              <a:t>360도 카메라</a:t>
            </a:r>
            <a:endParaRPr sz="1550"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45" name="Google Shape;145;g1f69e1c18b3_2_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48675" y="1660247"/>
            <a:ext cx="1260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1f69e1c18b3_2_12"/>
          <p:cNvSpPr/>
          <p:nvPr/>
        </p:nvSpPr>
        <p:spPr>
          <a:xfrm rot="1873161">
            <a:off x="2502060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f69e1c18b3_2_12"/>
          <p:cNvSpPr/>
          <p:nvPr/>
        </p:nvSpPr>
        <p:spPr>
          <a:xfrm rot="1873161">
            <a:off x="2806860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f69e1c18b3_2_12"/>
          <p:cNvSpPr/>
          <p:nvPr/>
        </p:nvSpPr>
        <p:spPr>
          <a:xfrm rot="1873161">
            <a:off x="3085035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1f69e1c18b3_2_12"/>
          <p:cNvSpPr/>
          <p:nvPr/>
        </p:nvSpPr>
        <p:spPr>
          <a:xfrm rot="1873161">
            <a:off x="5727747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f69e1c18b3_2_12"/>
          <p:cNvSpPr/>
          <p:nvPr/>
        </p:nvSpPr>
        <p:spPr>
          <a:xfrm rot="1873161">
            <a:off x="6032547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1f69e1c18b3_2_12"/>
          <p:cNvSpPr/>
          <p:nvPr/>
        </p:nvSpPr>
        <p:spPr>
          <a:xfrm rot="1873161">
            <a:off x="6310722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1f69e1c18b3_2_12"/>
          <p:cNvSpPr/>
          <p:nvPr/>
        </p:nvSpPr>
        <p:spPr>
          <a:xfrm rot="1873161">
            <a:off x="8953410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1f69e1c18b3_2_12"/>
          <p:cNvSpPr/>
          <p:nvPr/>
        </p:nvSpPr>
        <p:spPr>
          <a:xfrm rot="1873161">
            <a:off x="9258210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f69e1c18b3_2_12"/>
          <p:cNvSpPr/>
          <p:nvPr/>
        </p:nvSpPr>
        <p:spPr>
          <a:xfrm rot="1873161">
            <a:off x="9536385" y="2190770"/>
            <a:ext cx="241879" cy="198965"/>
          </a:xfrm>
          <a:prstGeom prst="flowChartMerge">
            <a:avLst/>
          </a:prstGeom>
          <a:solidFill>
            <a:srgbClr val="0C0C0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f69e1c18b3_2_12"/>
          <p:cNvSpPr txBox="1"/>
          <p:nvPr/>
        </p:nvSpPr>
        <p:spPr>
          <a:xfrm>
            <a:off x="671650" y="3429000"/>
            <a:ext cx="1260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머니퓰레이터에 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360도 카메라 연동 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156" name="Google Shape;156;g1f69e1c18b3_2_12"/>
          <p:cNvSpPr txBox="1"/>
          <p:nvPr/>
        </p:nvSpPr>
        <p:spPr>
          <a:xfrm>
            <a:off x="3418075" y="3428998"/>
            <a:ext cx="2218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WebRTC 기술을 활용하여 360도 영상을 VR 환경에 스트리밍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157" name="Google Shape;157;g1f69e1c18b3_2_12"/>
          <p:cNvSpPr txBox="1"/>
          <p:nvPr/>
        </p:nvSpPr>
        <p:spPr>
          <a:xfrm rot="-590">
            <a:off x="3653875" y="3028640"/>
            <a:ext cx="17469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50">
                <a:latin typeface="Gothic A1 ExtraBold"/>
                <a:ea typeface="Gothic A1 ExtraBold"/>
                <a:cs typeface="Gothic A1 ExtraBold"/>
                <a:sym typeface="Gothic A1 ExtraBold"/>
              </a:rPr>
              <a:t>영상 스트리밍</a:t>
            </a:r>
            <a:endParaRPr sz="1550"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158" name="Google Shape;158;g1f69e1c18b3_2_12"/>
          <p:cNvSpPr txBox="1"/>
          <p:nvPr/>
        </p:nvSpPr>
        <p:spPr>
          <a:xfrm>
            <a:off x="7085200" y="3429000"/>
            <a:ext cx="1335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360도 영상을 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VR 환경에서 가시화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159" name="Google Shape;159;g1f69e1c18b3_2_12"/>
          <p:cNvSpPr txBox="1"/>
          <p:nvPr/>
        </p:nvSpPr>
        <p:spPr>
          <a:xfrm rot="-590">
            <a:off x="6879550" y="3028640"/>
            <a:ext cx="17469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50">
                <a:latin typeface="Gothic A1 ExtraBold"/>
                <a:ea typeface="Gothic A1 ExtraBold"/>
                <a:cs typeface="Gothic A1 ExtraBold"/>
                <a:sym typeface="Gothic A1 ExtraBold"/>
              </a:rPr>
              <a:t>VR 환경</a:t>
            </a:r>
            <a:endParaRPr sz="1550"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160" name="Google Shape;160;g1f69e1c18b3_2_12"/>
          <p:cNvSpPr txBox="1"/>
          <p:nvPr/>
        </p:nvSpPr>
        <p:spPr>
          <a:xfrm>
            <a:off x="10025275" y="3429000"/>
            <a:ext cx="1906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Gothic A1 Medium"/>
                <a:ea typeface="Gothic A1 Medium"/>
                <a:cs typeface="Gothic A1 Medium"/>
                <a:sym typeface="Gothic A1 Medium"/>
              </a:rPr>
              <a:t>VR 환경에서 머니퓰레이터 원격 조종</a:t>
            </a:r>
            <a:endParaRPr sz="105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161" name="Google Shape;161;g1f69e1c18b3_2_12"/>
          <p:cNvSpPr txBox="1"/>
          <p:nvPr/>
        </p:nvSpPr>
        <p:spPr>
          <a:xfrm rot="-590">
            <a:off x="10105225" y="3028640"/>
            <a:ext cx="17469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50">
                <a:latin typeface="Gothic A1 ExtraBold"/>
                <a:ea typeface="Gothic A1 ExtraBold"/>
                <a:cs typeface="Gothic A1 ExtraBold"/>
                <a:sym typeface="Gothic A1 ExtraBold"/>
              </a:rPr>
              <a:t>원격 조종</a:t>
            </a:r>
            <a:endParaRPr sz="1550"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162" name="Google Shape;162;g1f69e1c18b3_2_12"/>
          <p:cNvSpPr txBox="1">
            <a:spLocks noGrp="1"/>
          </p:cNvSpPr>
          <p:nvPr>
            <p:ph type="body" idx="1"/>
          </p:nvPr>
        </p:nvSpPr>
        <p:spPr>
          <a:xfrm>
            <a:off x="671650" y="4790550"/>
            <a:ext cx="6660600" cy="10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4701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Char char="•"/>
            </a:pPr>
            <a:r>
              <a:rPr lang="ko-KR" sz="1550" b="1"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1550"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85800" lvl="1" indent="-22415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Char char="•"/>
            </a:pPr>
            <a:r>
              <a:rPr lang="ko-KR" sz="1050">
                <a:latin typeface="Malgun Gothic"/>
                <a:ea typeface="Malgun Gothic"/>
                <a:cs typeface="Malgun Gothic"/>
                <a:sym typeface="Malgun Gothic"/>
              </a:rPr>
              <a:t>인간의 시야와 흡사한 조종 환경을 구사하여 작업자에게 몰입감, 실제와 같은 경험 제공</a:t>
            </a:r>
            <a:endParaRPr sz="105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685800" lvl="1" indent="-22415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50"/>
              <a:buFont typeface="Malgun Gothic"/>
              <a:buChar char="•"/>
            </a:pPr>
            <a:r>
              <a:rPr lang="ko-KR" sz="1050">
                <a:latin typeface="Malgun Gothic"/>
                <a:ea typeface="Malgun Gothic"/>
                <a:cs typeface="Malgun Gothic"/>
                <a:sym typeface="Malgun Gothic"/>
              </a:rPr>
              <a:t>적은 카메라로 보다 많은 영상 데이터 확보 가능 → 사각지대의 한계 개선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5e95d2170_0_0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/>
              <a:t>유니티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 dirty="0">
                <a:latin typeface="Gothic A1 Medium"/>
                <a:ea typeface="Gothic A1 Medium"/>
                <a:cs typeface="Gothic A1 Medium"/>
                <a:sym typeface="Gothic A1 Medium"/>
              </a:rPr>
              <a:t>요구사항 및 아키텍처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1D695D4-121A-D8D2-27B2-1B47F1F54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52992"/>
              </p:ext>
            </p:extLst>
          </p:nvPr>
        </p:nvGraphicFramePr>
        <p:xfrm>
          <a:off x="339865" y="1207076"/>
          <a:ext cx="11510921" cy="4705209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99560">
                  <a:extLst>
                    <a:ext uri="{9D8B030D-6E8A-4147-A177-3AD203B41FA5}">
                      <a16:colId xmlns:a16="http://schemas.microsoft.com/office/drawing/2014/main" val="599132349"/>
                    </a:ext>
                  </a:extLst>
                </a:gridCol>
                <a:gridCol w="1966961">
                  <a:extLst>
                    <a:ext uri="{9D8B030D-6E8A-4147-A177-3AD203B41FA5}">
                      <a16:colId xmlns:a16="http://schemas.microsoft.com/office/drawing/2014/main" val="1413167893"/>
                    </a:ext>
                  </a:extLst>
                </a:gridCol>
                <a:gridCol w="2525471">
                  <a:extLst>
                    <a:ext uri="{9D8B030D-6E8A-4147-A177-3AD203B41FA5}">
                      <a16:colId xmlns:a16="http://schemas.microsoft.com/office/drawing/2014/main" val="2803268780"/>
                    </a:ext>
                  </a:extLst>
                </a:gridCol>
                <a:gridCol w="5726115">
                  <a:extLst>
                    <a:ext uri="{9D8B030D-6E8A-4147-A177-3AD203B41FA5}">
                      <a16:colId xmlns:a16="http://schemas.microsoft.com/office/drawing/2014/main" val="2988621659"/>
                    </a:ext>
                  </a:extLst>
                </a:gridCol>
                <a:gridCol w="892814">
                  <a:extLst>
                    <a:ext uri="{9D8B030D-6E8A-4147-A177-3AD203B41FA5}">
                      <a16:colId xmlns:a16="http://schemas.microsoft.com/office/drawing/2014/main" val="3632803920"/>
                    </a:ext>
                  </a:extLst>
                </a:gridCol>
              </a:tblGrid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dirty="0">
                          <a:effectLst/>
                        </a:rPr>
                        <a:t>No.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시스템 구분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요구사항 명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세부 요구 내용 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dirty="0">
                          <a:effectLst/>
                        </a:rPr>
                        <a:t>비고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3492758160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WebRTC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 기반 통신망 구축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카메라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데이터 수집 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OpenCV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를 사용하여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RTSP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기반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카메라 데이터를 수집한다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김자용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,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3909667915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WebRTC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 기반 통신망 구축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영상 </a:t>
                      </a:r>
                      <a:r>
                        <a:rPr lang="ko-KR" altLang="en-US" sz="900" kern="0" spc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전처리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기능</a:t>
                      </a: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dirty="0">
                          <a:effectLst/>
                          <a:latin typeface="+mn-lt"/>
                        </a:rPr>
                        <a:t>사용자 맞춤 영상을 제공할 수 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있도록 영상 데이터를 전처리한다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.</a:t>
                      </a:r>
                      <a:endParaRPr lang="en-US" altLang="ko-KR" sz="900" b="0" dirty="0">
                        <a:effectLst/>
                        <a:latin typeface="+mn-lt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김자용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,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2396008385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WebRTC</a:t>
                      </a:r>
                      <a:r>
                        <a:rPr kumimoji="0" lang="ko-KR" altLang="en-US" sz="9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 기반 통신망 구축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Signaling Server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구축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각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Peer </a:t>
                      </a:r>
                      <a:r>
                        <a:rPr lang="ko-KR" altLang="en-US" sz="900" kern="0" spc="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장치간의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P2P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연결을 관리하기 위한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Signaling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서버를 구축한다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김자용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,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80005007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WebRTC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 기반 통신망 구축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dirty="0">
                          <a:effectLst/>
                          <a:latin typeface="+mn-lt"/>
                        </a:rPr>
                        <a:t>STUN Server </a:t>
                      </a:r>
                      <a:r>
                        <a:rPr lang="ko-KR" altLang="en-US" sz="900" dirty="0">
                          <a:effectLst/>
                          <a:latin typeface="+mn-lt"/>
                        </a:rPr>
                        <a:t>구축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>
                          <a:effectLst/>
                          <a:latin typeface="+mn-lt"/>
                        </a:rPr>
                        <a:t>NAT 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환경에서 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Peer 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장치의 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Public </a:t>
                      </a:r>
                      <a:r>
                        <a:rPr lang="en-US" altLang="ko-KR" sz="900" b="0" dirty="0">
                          <a:effectLst/>
                          <a:latin typeface="+mn-lt"/>
                        </a:rPr>
                        <a:t>IP</a:t>
                      </a:r>
                      <a:r>
                        <a:rPr lang="ko-KR" altLang="en-US" sz="900" b="0" dirty="0">
                          <a:effectLst/>
                          <a:latin typeface="+mn-lt"/>
                        </a:rPr>
                        <a:t>를 확인하기 위한 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STUN Server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를 구축한다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. </a:t>
                      </a:r>
                      <a:endParaRPr lang="en-US" altLang="ko-KR" sz="900" b="0" dirty="0">
                        <a:effectLst/>
                        <a:latin typeface="+mn-lt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김자용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,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3737640331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WebRTC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 기반 통신망 구축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스트리밍 데이터 송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·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수신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WebRTC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기반으로 카메라 데이터를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송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·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수신한다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김자용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,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384910964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Controller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휴먼명조"/>
                        </a:rPr>
                        <a:t>데이터 수집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오큘러스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퀘스트의 컨트롤러 데이터를 수집한다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김진우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924852484"/>
                  </a:ext>
                </a:extLst>
              </a:tr>
              <a:tr h="39783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Controller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데이터 송신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수집한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Controller Data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를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송신한다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김진우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95765389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dirty="0">
                          <a:effectLst/>
                          <a:latin typeface="+mn-lt"/>
                        </a:rPr>
                        <a:t>Unity </a:t>
                      </a:r>
                      <a:r>
                        <a:rPr lang="ko-KR" altLang="en-US" sz="900" dirty="0">
                          <a:effectLst/>
                          <a:latin typeface="+mn-lt"/>
                        </a:rPr>
                        <a:t>환경에서 스트리밍 데이터 가시화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수신받은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스트리밍 카메라 데이터를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Unity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환경에서 가시화한다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김진우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418420664"/>
                  </a:ext>
                </a:extLst>
              </a:tr>
              <a:tr h="38879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dirty="0">
                          <a:effectLst/>
                          <a:latin typeface="+mn-lt"/>
                        </a:rPr>
                        <a:t>사용자 친화적 유저 인터페이스 구현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VR</a:t>
                      </a:r>
                      <a:r>
                        <a:rPr lang="ko-KR" altLang="en-US" sz="900" b="0" dirty="0">
                          <a:effectLst/>
                          <a:latin typeface="+mn-lt"/>
                        </a:rPr>
                        <a:t>환경에서의 사용자 특징을 고려하여 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직관적인 인터페이스를 구현한다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.</a:t>
                      </a:r>
                      <a:endParaRPr lang="en-US" altLang="ko-KR" sz="900" b="0" dirty="0">
                        <a:effectLst/>
                        <a:latin typeface="+mn-lt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김진우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732006805"/>
                  </a:ext>
                </a:extLst>
              </a:tr>
              <a:tr h="390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Controller </a:t>
                      </a:r>
                      <a:r>
                        <a:rPr lang="ko-KR" altLang="en-US" sz="900" b="0" dirty="0">
                          <a:effectLst/>
                          <a:latin typeface="+mn-lt"/>
                        </a:rPr>
                        <a:t>데이터 수신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>
                          <a:effectLst/>
                          <a:latin typeface="+mn-lt"/>
                        </a:rPr>
                        <a:t>송신한 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ControllerData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를 머니퓰레이터 동작 서버에서 수신한다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.</a:t>
                      </a:r>
                      <a:endParaRPr lang="en-US" altLang="ko-KR" sz="900" b="0" dirty="0">
                        <a:effectLst/>
                        <a:latin typeface="+mn-lt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041487119"/>
                  </a:ext>
                </a:extLst>
              </a:tr>
              <a:tr h="3920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dirty="0"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유니티 기반 VR 환경에서의 원격 로봇 제어 시스템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Controller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데이터 기반 원격 제어 </a:t>
                      </a:r>
                    </a:p>
                  </a:txBody>
                  <a:tcPr marL="25400" marR="2540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dirty="0">
                          <a:effectLst/>
                          <a:latin typeface="+mn-lt"/>
                        </a:rPr>
                        <a:t>수신 받은 </a:t>
                      </a:r>
                      <a:r>
                        <a:rPr lang="en-US" altLang="ko-KR" sz="900" b="0" dirty="0">
                          <a:effectLst/>
                          <a:latin typeface="+mn-lt"/>
                        </a:rPr>
                        <a:t>Controller </a:t>
                      </a:r>
                      <a:r>
                        <a:rPr lang="ko-KR" altLang="en-US" sz="900" b="0" dirty="0">
                          <a:effectLst/>
                          <a:latin typeface="+mn-lt"/>
                        </a:rPr>
                        <a:t>데이터 </a:t>
                      </a:r>
                      <a:r>
                        <a:rPr lang="ko-KR" altLang="en-US" sz="900" b="0">
                          <a:effectLst/>
                          <a:latin typeface="+mn-lt"/>
                        </a:rPr>
                        <a:t>기반으로 머니퓰레이터를 제어한다</a:t>
                      </a:r>
                      <a:r>
                        <a:rPr lang="en-US" altLang="ko-KR" sz="900" b="0">
                          <a:effectLst/>
                          <a:latin typeface="+mn-lt"/>
                        </a:rPr>
                        <a:t>.</a:t>
                      </a:r>
                      <a:endParaRPr lang="en-US" altLang="ko-KR" sz="900" b="0" dirty="0">
                        <a:effectLst/>
                        <a:latin typeface="+mn-lt"/>
                      </a:endParaRPr>
                    </a:p>
                  </a:txBody>
                  <a:tcPr marL="6556" marR="6556" marT="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dirty="0">
                          <a:effectLst/>
                          <a:latin typeface="+mn-lt"/>
                        </a:rPr>
                        <a:t>김현기</a:t>
                      </a:r>
                    </a:p>
                  </a:txBody>
                  <a:tcPr marL="6556" marR="6556" marT="0" marB="0" anchor="ctr"/>
                </a:tc>
                <a:extLst>
                  <a:ext uri="{0D108BD9-81ED-4DB2-BD59-A6C34878D82A}">
                    <a16:rowId xmlns:a16="http://schemas.microsoft.com/office/drawing/2014/main" val="1064271797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5e95d2170_0_0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/>
              <a:t>유니티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sz="2000" dirty="0">
                <a:latin typeface="Gothic A1 Medium"/>
                <a:ea typeface="Gothic A1 Medium"/>
                <a:cs typeface="Gothic A1 Medium"/>
                <a:sym typeface="Gothic A1 Medium"/>
              </a:rPr>
              <a:t>요구사항 및 아키텍처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DEA9D2B7-9EC6-05CD-2E6C-0923948E53F6}"/>
              </a:ext>
            </a:extLst>
          </p:cNvPr>
          <p:cNvGrpSpPr/>
          <p:nvPr/>
        </p:nvGrpSpPr>
        <p:grpSpPr>
          <a:xfrm>
            <a:off x="7159047" y="1314202"/>
            <a:ext cx="4696044" cy="4464289"/>
            <a:chOff x="6292740" y="1466624"/>
            <a:chExt cx="4696044" cy="4464289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61DB6D9A-0065-B826-76FF-5F42AB9BF595}"/>
                </a:ext>
              </a:extLst>
            </p:cNvPr>
            <p:cNvSpPr/>
            <p:nvPr/>
          </p:nvSpPr>
          <p:spPr>
            <a:xfrm>
              <a:off x="6292740" y="1478299"/>
              <a:ext cx="853731" cy="37640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Peer A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2D4242F8-5977-A41D-8779-9D0A2EF5CCF7}"/>
                </a:ext>
              </a:extLst>
            </p:cNvPr>
            <p:cNvSpPr/>
            <p:nvPr/>
          </p:nvSpPr>
          <p:spPr>
            <a:xfrm>
              <a:off x="7303173" y="1478299"/>
              <a:ext cx="853731" cy="37640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STUN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C98D10DD-939A-6C58-C2E2-2849A0EBDB59}"/>
                </a:ext>
              </a:extLst>
            </p:cNvPr>
            <p:cNvSpPr/>
            <p:nvPr/>
          </p:nvSpPr>
          <p:spPr>
            <a:xfrm>
              <a:off x="8324417" y="1466624"/>
              <a:ext cx="1564881" cy="37640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Signaling Server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7B343EE3-B0E8-576E-0E25-0E857446FF93}"/>
                </a:ext>
              </a:extLst>
            </p:cNvPr>
            <p:cNvSpPr/>
            <p:nvPr/>
          </p:nvSpPr>
          <p:spPr>
            <a:xfrm>
              <a:off x="10135053" y="1466624"/>
              <a:ext cx="853731" cy="37640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Peer B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34" name="직선 연결선 133">
              <a:extLst>
                <a:ext uri="{FF2B5EF4-FFF2-40B4-BE49-F238E27FC236}">
                  <a16:creationId xmlns:a16="http://schemas.microsoft.com/office/drawing/2014/main" id="{277DC95E-B13B-53CF-5ACF-BD688671E3DE}"/>
                </a:ext>
              </a:extLst>
            </p:cNvPr>
            <p:cNvCxnSpPr>
              <a:cxnSpLocks/>
              <a:stCxn id="128" idx="2"/>
            </p:cNvCxnSpPr>
            <p:nvPr/>
          </p:nvCxnSpPr>
          <p:spPr>
            <a:xfrm flipH="1">
              <a:off x="6719605" y="1854703"/>
              <a:ext cx="1" cy="367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67F63E70-7C55-C4BF-27F0-48F795CBA381}"/>
                </a:ext>
              </a:extLst>
            </p:cNvPr>
            <p:cNvCxnSpPr>
              <a:cxnSpLocks/>
              <a:stCxn id="132" idx="2"/>
            </p:cNvCxnSpPr>
            <p:nvPr/>
          </p:nvCxnSpPr>
          <p:spPr>
            <a:xfrm flipH="1">
              <a:off x="10561918" y="1843027"/>
              <a:ext cx="1" cy="367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0D064811-FCAA-43A3-57ED-041D89CBB1BD}"/>
                </a:ext>
              </a:extLst>
            </p:cNvPr>
            <p:cNvCxnSpPr>
              <a:cxnSpLocks/>
              <a:stCxn id="130" idx="2"/>
            </p:cNvCxnSpPr>
            <p:nvPr/>
          </p:nvCxnSpPr>
          <p:spPr>
            <a:xfrm flipH="1">
              <a:off x="9106857" y="1843027"/>
              <a:ext cx="1" cy="367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1E68E139-1879-53FF-9CE3-3F62B39D392C}"/>
                </a:ext>
              </a:extLst>
            </p:cNvPr>
            <p:cNvCxnSpPr>
              <a:cxnSpLocks/>
              <a:stCxn id="129" idx="2"/>
            </p:cNvCxnSpPr>
            <p:nvPr/>
          </p:nvCxnSpPr>
          <p:spPr>
            <a:xfrm flipH="1">
              <a:off x="7730038" y="1854702"/>
              <a:ext cx="1" cy="367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화살표 연결선 148">
              <a:extLst>
                <a:ext uri="{FF2B5EF4-FFF2-40B4-BE49-F238E27FC236}">
                  <a16:creationId xmlns:a16="http://schemas.microsoft.com/office/drawing/2014/main" id="{2CFBEA2A-4647-9F4C-8CF5-A8000678624D}"/>
                </a:ext>
              </a:extLst>
            </p:cNvPr>
            <p:cNvCxnSpPr>
              <a:cxnSpLocks/>
            </p:cNvCxnSpPr>
            <p:nvPr/>
          </p:nvCxnSpPr>
          <p:spPr>
            <a:xfrm>
              <a:off x="6719604" y="2217380"/>
              <a:ext cx="101043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화살표 연결선 151">
              <a:extLst>
                <a:ext uri="{FF2B5EF4-FFF2-40B4-BE49-F238E27FC236}">
                  <a16:creationId xmlns:a16="http://schemas.microsoft.com/office/drawing/2014/main" id="{A86788AD-5508-105A-9E26-51F263F548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9604" y="2659880"/>
              <a:ext cx="101043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2B907906-041C-8A59-1AA9-827AB667D3F8}"/>
                </a:ext>
              </a:extLst>
            </p:cNvPr>
            <p:cNvSpPr txBox="1"/>
            <p:nvPr/>
          </p:nvSpPr>
          <p:spPr>
            <a:xfrm>
              <a:off x="6852171" y="2004542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Private IP</a:t>
              </a:r>
              <a:endParaRPr lang="ko-KR" altLang="en-US" sz="900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0378F2A8-6A6A-FA1D-2B50-0977692A5007}"/>
                </a:ext>
              </a:extLst>
            </p:cNvPr>
            <p:cNvSpPr txBox="1"/>
            <p:nvPr/>
          </p:nvSpPr>
          <p:spPr>
            <a:xfrm>
              <a:off x="6903874" y="2466452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Public IP</a:t>
              </a:r>
              <a:endParaRPr lang="ko-KR" altLang="en-US" sz="900" dirty="0"/>
            </a:p>
          </p:txBody>
        </p:sp>
        <p:cxnSp>
          <p:nvCxnSpPr>
            <p:cNvPr id="162" name="직선 화살표 연결선 161">
              <a:extLst>
                <a:ext uri="{FF2B5EF4-FFF2-40B4-BE49-F238E27FC236}">
                  <a16:creationId xmlns:a16="http://schemas.microsoft.com/office/drawing/2014/main" id="{B4B5D6A3-59AA-3B7A-3A2B-BC4B931C9A28}"/>
                </a:ext>
              </a:extLst>
            </p:cNvPr>
            <p:cNvCxnSpPr>
              <a:cxnSpLocks/>
            </p:cNvCxnSpPr>
            <p:nvPr/>
          </p:nvCxnSpPr>
          <p:spPr>
            <a:xfrm>
              <a:off x="6718579" y="3370084"/>
              <a:ext cx="23872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FB9FF9C6-7302-73A8-C545-A9AA19EC6646}"/>
                </a:ext>
              </a:extLst>
            </p:cNvPr>
            <p:cNvSpPr txBox="1"/>
            <p:nvPr/>
          </p:nvSpPr>
          <p:spPr>
            <a:xfrm>
              <a:off x="7717514" y="3139252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Signaling</a:t>
              </a:r>
              <a:endParaRPr lang="ko-KR" altLang="en-US" sz="900" dirty="0"/>
            </a:p>
          </p:txBody>
        </p:sp>
        <p:cxnSp>
          <p:nvCxnSpPr>
            <p:cNvPr id="165" name="직선 화살표 연결선 164">
              <a:extLst>
                <a:ext uri="{FF2B5EF4-FFF2-40B4-BE49-F238E27FC236}">
                  <a16:creationId xmlns:a16="http://schemas.microsoft.com/office/drawing/2014/main" id="{EBE085DC-0CA0-B379-B7B3-B4613780929E}"/>
                </a:ext>
              </a:extLst>
            </p:cNvPr>
            <p:cNvCxnSpPr>
              <a:cxnSpLocks/>
            </p:cNvCxnSpPr>
            <p:nvPr/>
          </p:nvCxnSpPr>
          <p:spPr>
            <a:xfrm>
              <a:off x="9106856" y="4194492"/>
              <a:ext cx="145506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0C5A54C1-A300-B0B9-8940-471B05CF05F5}"/>
                </a:ext>
              </a:extLst>
            </p:cNvPr>
            <p:cNvSpPr txBox="1"/>
            <p:nvPr/>
          </p:nvSpPr>
          <p:spPr>
            <a:xfrm>
              <a:off x="9557418" y="3979928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Offer SDP</a:t>
              </a:r>
            </a:p>
          </p:txBody>
        </p:sp>
        <p:cxnSp>
          <p:nvCxnSpPr>
            <p:cNvPr id="169" name="직선 화살표 연결선 168">
              <a:extLst>
                <a:ext uri="{FF2B5EF4-FFF2-40B4-BE49-F238E27FC236}">
                  <a16:creationId xmlns:a16="http://schemas.microsoft.com/office/drawing/2014/main" id="{AAA036FD-0FBE-D36D-1193-5120BB53EA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37164" y="2390183"/>
              <a:ext cx="283188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17A5977E-CEE8-C999-7B94-A45499E2BB31}"/>
                </a:ext>
              </a:extLst>
            </p:cNvPr>
            <p:cNvCxnSpPr>
              <a:cxnSpLocks/>
            </p:cNvCxnSpPr>
            <p:nvPr/>
          </p:nvCxnSpPr>
          <p:spPr>
            <a:xfrm>
              <a:off x="7737164" y="2872090"/>
              <a:ext cx="283188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3D292D77-2309-2783-A243-744981A35C09}"/>
                </a:ext>
              </a:extLst>
            </p:cNvPr>
            <p:cNvSpPr txBox="1"/>
            <p:nvPr/>
          </p:nvSpPr>
          <p:spPr>
            <a:xfrm>
              <a:off x="9096215" y="2156169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Private IP</a:t>
              </a:r>
              <a:endParaRPr lang="ko-KR" altLang="en-US" sz="9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081DC022-D785-8DC9-DCCB-F74864756071}"/>
                </a:ext>
              </a:extLst>
            </p:cNvPr>
            <p:cNvSpPr txBox="1"/>
            <p:nvPr/>
          </p:nvSpPr>
          <p:spPr>
            <a:xfrm>
              <a:off x="9119102" y="2638967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Public IP</a:t>
              </a:r>
              <a:endParaRPr lang="ko-KR" altLang="en-US" sz="900" dirty="0"/>
            </a:p>
          </p:txBody>
        </p:sp>
        <p:cxnSp>
          <p:nvCxnSpPr>
            <p:cNvPr id="180" name="직선 화살표 연결선 179">
              <a:extLst>
                <a:ext uri="{FF2B5EF4-FFF2-40B4-BE49-F238E27FC236}">
                  <a16:creationId xmlns:a16="http://schemas.microsoft.com/office/drawing/2014/main" id="{E2E565EF-F2AC-1721-45DE-862A954B3A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01537" y="3725643"/>
              <a:ext cx="145506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C3F2FA8F-0961-8333-0F59-0A2202ADDFD9}"/>
                </a:ext>
              </a:extLst>
            </p:cNvPr>
            <p:cNvSpPr txBox="1"/>
            <p:nvPr/>
          </p:nvSpPr>
          <p:spPr>
            <a:xfrm>
              <a:off x="9444914" y="3458401"/>
              <a:ext cx="7452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Signaling</a:t>
              </a:r>
              <a:endParaRPr lang="ko-KR" altLang="en-US" sz="900" dirty="0"/>
            </a:p>
          </p:txBody>
        </p:sp>
        <p:cxnSp>
          <p:nvCxnSpPr>
            <p:cNvPr id="183" name="직선 화살표 연결선 182">
              <a:extLst>
                <a:ext uri="{FF2B5EF4-FFF2-40B4-BE49-F238E27FC236}">
                  <a16:creationId xmlns:a16="http://schemas.microsoft.com/office/drawing/2014/main" id="{4B18F05A-AD5F-6142-D64A-C1E45B2FBD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9604" y="4523649"/>
              <a:ext cx="238622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FA7E385-6B2D-E3CD-6E49-32DF079E5E09}"/>
                </a:ext>
              </a:extLst>
            </p:cNvPr>
            <p:cNvSpPr txBox="1"/>
            <p:nvPr/>
          </p:nvSpPr>
          <p:spPr>
            <a:xfrm>
              <a:off x="7717514" y="4286903"/>
              <a:ext cx="85373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Answer SDP</a:t>
              </a:r>
              <a:endParaRPr lang="ko-KR" altLang="en-US" sz="900" dirty="0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87CA7E2C-E7C8-3751-1B86-9CD262677437}"/>
                </a:ext>
              </a:extLst>
            </p:cNvPr>
            <p:cNvSpPr txBox="1"/>
            <p:nvPr/>
          </p:nvSpPr>
          <p:spPr>
            <a:xfrm>
              <a:off x="8017562" y="5700081"/>
              <a:ext cx="17927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/>
                <a:t>WebRTC </a:t>
              </a:r>
              <a:r>
                <a:rPr lang="ko-KR" altLang="en-US" sz="900" dirty="0"/>
                <a:t>연결과정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04CEEE5-8DB2-5F98-EEC7-9E17FF9A364B}"/>
              </a:ext>
            </a:extLst>
          </p:cNvPr>
          <p:cNvGrpSpPr/>
          <p:nvPr/>
        </p:nvGrpSpPr>
        <p:grpSpPr>
          <a:xfrm>
            <a:off x="504677" y="1434211"/>
            <a:ext cx="6068861" cy="4320000"/>
            <a:chOff x="783024" y="1224880"/>
            <a:chExt cx="6068861" cy="4344280"/>
          </a:xfrm>
        </p:grpSpPr>
        <p:grpSp>
          <p:nvGrpSpPr>
            <p:cNvPr id="211" name="그룹 210">
              <a:extLst>
                <a:ext uri="{FF2B5EF4-FFF2-40B4-BE49-F238E27FC236}">
                  <a16:creationId xmlns:a16="http://schemas.microsoft.com/office/drawing/2014/main" id="{7799E9AB-1F31-F55B-71D7-15FD47A787B6}"/>
                </a:ext>
              </a:extLst>
            </p:cNvPr>
            <p:cNvGrpSpPr/>
            <p:nvPr/>
          </p:nvGrpSpPr>
          <p:grpSpPr>
            <a:xfrm>
              <a:off x="783024" y="1224880"/>
              <a:ext cx="6068861" cy="4344280"/>
              <a:chOff x="550377" y="1806000"/>
              <a:chExt cx="5206653" cy="3639149"/>
            </a:xfrm>
          </p:grpSpPr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5FC74372-1415-7A30-4580-72E45413F2CF}"/>
                  </a:ext>
                </a:extLst>
              </p:cNvPr>
              <p:cNvSpPr txBox="1"/>
              <p:nvPr/>
            </p:nvSpPr>
            <p:spPr>
              <a:xfrm>
                <a:off x="2511684" y="5214317"/>
                <a:ext cx="179279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900" dirty="0"/>
                  <a:t>WebRTC </a:t>
                </a:r>
                <a:r>
                  <a:rPr lang="ko-KR" altLang="en-US" sz="900" dirty="0"/>
                  <a:t>기반</a:t>
                </a:r>
                <a:r>
                  <a:rPr lang="en-US" altLang="ko-KR" sz="900" dirty="0"/>
                  <a:t> </a:t>
                </a:r>
                <a:r>
                  <a:rPr lang="ko-KR" altLang="en-US" sz="900" dirty="0"/>
                  <a:t>통신 아키텍처</a:t>
                </a: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0CA1210-09A3-5379-AEF0-040CD6808D56}"/>
                  </a:ext>
                </a:extLst>
              </p:cNvPr>
              <p:cNvGrpSpPr/>
              <p:nvPr/>
            </p:nvGrpSpPr>
            <p:grpSpPr>
              <a:xfrm>
                <a:off x="550377" y="1806000"/>
                <a:ext cx="5206653" cy="3310003"/>
                <a:chOff x="1162286" y="1536379"/>
                <a:chExt cx="5047990" cy="2895893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C1A4C6F-1F60-2C4A-DD3A-8307FB6BAF92}"/>
                    </a:ext>
                  </a:extLst>
                </p:cNvPr>
                <p:cNvGrpSpPr/>
                <p:nvPr/>
              </p:nvGrpSpPr>
              <p:grpSpPr>
                <a:xfrm>
                  <a:off x="1162286" y="1536379"/>
                  <a:ext cx="5047990" cy="2895893"/>
                  <a:chOff x="620838" y="1660239"/>
                  <a:chExt cx="5084768" cy="3346291"/>
                </a:xfrm>
              </p:grpSpPr>
              <p:sp>
                <p:nvSpPr>
                  <p:cNvPr id="10" name="Google Shape;235;p8">
                    <a:extLst>
                      <a:ext uri="{FF2B5EF4-FFF2-40B4-BE49-F238E27FC236}">
                        <a16:creationId xmlns:a16="http://schemas.microsoft.com/office/drawing/2014/main" id="{AE068332-AE92-F4B2-836E-28D74AC4CC4F}"/>
                      </a:ext>
                    </a:extLst>
                  </p:cNvPr>
                  <p:cNvSpPr/>
                  <p:nvPr/>
                </p:nvSpPr>
                <p:spPr>
                  <a:xfrm>
                    <a:off x="620838" y="1660239"/>
                    <a:ext cx="5084768" cy="3346291"/>
                  </a:xfrm>
                  <a:prstGeom prst="roundRect">
                    <a:avLst>
                      <a:gd name="adj" fmla="val 3025"/>
                    </a:avLst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  <a:effectLst>
                    <a:outerShdw blurRad="50800" dist="50800" dir="5400000" algn="ctr" rotWithShape="0">
                      <a:srgbClr val="000000">
                        <a:alpha val="22745"/>
                      </a:srgbClr>
                    </a:outerShdw>
                  </a:effectLst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0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" name="직사각형 31">
                    <a:extLst>
                      <a:ext uri="{FF2B5EF4-FFF2-40B4-BE49-F238E27FC236}">
                        <a16:creationId xmlns:a16="http://schemas.microsoft.com/office/drawing/2014/main" id="{9377719F-C011-0275-A308-A1FA07CCD943}"/>
                      </a:ext>
                    </a:extLst>
                  </p:cNvPr>
                  <p:cNvSpPr/>
                  <p:nvPr/>
                </p:nvSpPr>
                <p:spPr>
                  <a:xfrm>
                    <a:off x="2695260" y="3997985"/>
                    <a:ext cx="904873" cy="765233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STUN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직사각형 32">
                    <a:extLst>
                      <a:ext uri="{FF2B5EF4-FFF2-40B4-BE49-F238E27FC236}">
                        <a16:creationId xmlns:a16="http://schemas.microsoft.com/office/drawing/2014/main" id="{42C53035-2505-F499-074C-5490B0398AFF}"/>
                      </a:ext>
                    </a:extLst>
                  </p:cNvPr>
                  <p:cNvSpPr/>
                  <p:nvPr/>
                </p:nvSpPr>
                <p:spPr>
                  <a:xfrm>
                    <a:off x="2695260" y="1775459"/>
                    <a:ext cx="904873" cy="761062"/>
                  </a:xfrm>
                  <a:prstGeom prst="rect">
                    <a:avLst/>
                  </a:prstGeom>
                  <a:noFill/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>
                        <a:solidFill>
                          <a:schemeClr val="tx1"/>
                        </a:solidFill>
                      </a:rPr>
                      <a:t>Signaling Server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38" name="직선 화살표 연결선 37">
                  <a:extLst>
                    <a:ext uri="{FF2B5EF4-FFF2-40B4-BE49-F238E27FC236}">
                      <a16:creationId xmlns:a16="http://schemas.microsoft.com/office/drawing/2014/main" id="{F01D3F4A-AA1E-C057-D31E-D8457411373F}"/>
                    </a:ext>
                  </a:extLst>
                </p:cNvPr>
                <p:cNvCxnSpPr>
                  <a:cxnSpLocks/>
                  <a:endCxn id="33" idx="1"/>
                </p:cNvCxnSpPr>
                <p:nvPr/>
              </p:nvCxnSpPr>
              <p:spPr>
                <a:xfrm flipV="1">
                  <a:off x="1796410" y="1965404"/>
                  <a:ext cx="1425293" cy="51836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화살표 연결선 38">
                  <a:extLst>
                    <a:ext uri="{FF2B5EF4-FFF2-40B4-BE49-F238E27FC236}">
                      <a16:creationId xmlns:a16="http://schemas.microsoft.com/office/drawing/2014/main" id="{3D8A215D-3277-24C4-57B5-C855CB5D1CDE}"/>
                    </a:ext>
                  </a:extLst>
                </p:cNvPr>
                <p:cNvCxnSpPr>
                  <a:cxnSpLocks/>
                  <a:stCxn id="33" idx="3"/>
                </p:cNvCxnSpPr>
                <p:nvPr/>
              </p:nvCxnSpPr>
              <p:spPr>
                <a:xfrm>
                  <a:off x="4120032" y="1965404"/>
                  <a:ext cx="1454061" cy="51836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화살표 연결선 41">
                  <a:extLst>
                    <a:ext uri="{FF2B5EF4-FFF2-40B4-BE49-F238E27FC236}">
                      <a16:creationId xmlns:a16="http://schemas.microsoft.com/office/drawing/2014/main" id="{9A20F1D1-20DA-D1EB-A64A-2B6CD22C9C27}"/>
                    </a:ext>
                  </a:extLst>
                </p:cNvPr>
                <p:cNvCxnSpPr>
                  <a:cxnSpLocks/>
                  <a:stCxn id="6" idx="3"/>
                  <a:endCxn id="7" idx="1"/>
                </p:cNvCxnSpPr>
                <p:nvPr/>
              </p:nvCxnSpPr>
              <p:spPr>
                <a:xfrm>
                  <a:off x="2721435" y="2857750"/>
                  <a:ext cx="1945674" cy="77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화살표 연결선 52">
                  <a:extLst>
                    <a:ext uri="{FF2B5EF4-FFF2-40B4-BE49-F238E27FC236}">
                      <a16:creationId xmlns:a16="http://schemas.microsoft.com/office/drawing/2014/main" id="{3D9447D8-5095-BA05-4D5E-88F81B23B8C8}"/>
                    </a:ext>
                  </a:extLst>
                </p:cNvPr>
                <p:cNvCxnSpPr>
                  <a:cxnSpLocks/>
                  <a:stCxn id="6" idx="2"/>
                  <a:endCxn id="32" idx="1"/>
                </p:cNvCxnSpPr>
                <p:nvPr/>
              </p:nvCxnSpPr>
              <p:spPr>
                <a:xfrm>
                  <a:off x="2575985" y="3231732"/>
                  <a:ext cx="645718" cy="6588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화살표 연결선 55">
                  <a:extLst>
                    <a:ext uri="{FF2B5EF4-FFF2-40B4-BE49-F238E27FC236}">
                      <a16:creationId xmlns:a16="http://schemas.microsoft.com/office/drawing/2014/main" id="{92F3ED58-7CA8-0EC5-B941-54C89909C677}"/>
                    </a:ext>
                  </a:extLst>
                </p:cNvPr>
                <p:cNvCxnSpPr>
                  <a:cxnSpLocks/>
                  <a:stCxn id="32" idx="3"/>
                  <a:endCxn id="7" idx="2"/>
                </p:cNvCxnSpPr>
                <p:nvPr/>
              </p:nvCxnSpPr>
              <p:spPr>
                <a:xfrm flipV="1">
                  <a:off x="4120032" y="3239491"/>
                  <a:ext cx="692528" cy="65110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4353B3B-5209-1674-A9CB-C96E375B3D9B}"/>
                  </a:ext>
                </a:extLst>
              </p:cNvPr>
              <p:cNvSpPr txBox="1"/>
              <p:nvPr/>
            </p:nvSpPr>
            <p:spPr>
              <a:xfrm>
                <a:off x="2773651" y="3072179"/>
                <a:ext cx="783683" cy="21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dirty="0" err="1"/>
                  <a:t>Video,Audio</a:t>
                </a:r>
                <a:endParaRPr lang="ko-KR" altLang="en-US" sz="1050" dirty="0"/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28CCDB2-8FCA-051C-EE73-AC9511BD5CDE}"/>
                </a:ext>
              </a:extLst>
            </p:cNvPr>
            <p:cNvSpPr/>
            <p:nvPr/>
          </p:nvSpPr>
          <p:spPr>
            <a:xfrm>
              <a:off x="2307755" y="2517562"/>
              <a:ext cx="349730" cy="1020576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NAT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3606084-8942-3F06-F0B3-F61BAE6DFF4E}"/>
                </a:ext>
              </a:extLst>
            </p:cNvPr>
            <p:cNvSpPr/>
            <p:nvPr/>
          </p:nvSpPr>
          <p:spPr>
            <a:xfrm>
              <a:off x="4996639" y="2528149"/>
              <a:ext cx="349730" cy="1020576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NAT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FC03DBA5-5282-77D9-0118-C7EE80A78BF6}"/>
                </a:ext>
              </a:extLst>
            </p:cNvPr>
            <p:cNvCxnSpPr>
              <a:cxnSpLocks/>
              <a:endCxn id="7" idx="3"/>
            </p:cNvCxnSpPr>
            <p:nvPr/>
          </p:nvCxnSpPr>
          <p:spPr>
            <a:xfrm flipH="1">
              <a:off x="5346369" y="3032633"/>
              <a:ext cx="244647" cy="5804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441B735B-EA19-4CF7-9080-850100D80FBD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2064912" y="3027850"/>
              <a:ext cx="242843" cy="2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B97AB169-469C-30D9-A891-69EE57354587}"/>
              </a:ext>
            </a:extLst>
          </p:cNvPr>
          <p:cNvCxnSpPr/>
          <p:nvPr/>
        </p:nvCxnSpPr>
        <p:spPr>
          <a:xfrm>
            <a:off x="7583860" y="5129531"/>
            <a:ext cx="385660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16342CD-8488-C449-AD45-C05FB742459D}"/>
              </a:ext>
            </a:extLst>
          </p:cNvPr>
          <p:cNvSpPr txBox="1"/>
          <p:nvPr/>
        </p:nvSpPr>
        <p:spPr>
          <a:xfrm>
            <a:off x="9088376" y="4918665"/>
            <a:ext cx="10999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/>
              <a:t>Direct Connect</a:t>
            </a:r>
            <a:endParaRPr lang="ko-KR" altLang="en-US" sz="900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1623B35-9916-BE8C-0923-EFDFD3EDCD15}"/>
              </a:ext>
            </a:extLst>
          </p:cNvPr>
          <p:cNvSpPr/>
          <p:nvPr/>
        </p:nvSpPr>
        <p:spPr>
          <a:xfrm>
            <a:off x="5342964" y="2734578"/>
            <a:ext cx="1146580" cy="1020576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Peer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79CA718B-2297-EF95-E8A9-CF712F07D038}"/>
              </a:ext>
            </a:extLst>
          </p:cNvPr>
          <p:cNvSpPr/>
          <p:nvPr/>
        </p:nvSpPr>
        <p:spPr>
          <a:xfrm>
            <a:off x="634664" y="2734578"/>
            <a:ext cx="1146580" cy="1020576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Peer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954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57">
            <a:extLst>
              <a:ext uri="{FF2B5EF4-FFF2-40B4-BE49-F238E27FC236}">
                <a16:creationId xmlns:a16="http://schemas.microsoft.com/office/drawing/2014/main" id="{0B4E0F46-D414-3D5F-D184-25BE71641D8B}"/>
              </a:ext>
            </a:extLst>
          </p:cNvPr>
          <p:cNvSpPr txBox="1">
            <a:spLocks/>
          </p:cNvSpPr>
          <p:nvPr/>
        </p:nvSpPr>
        <p:spPr>
          <a:xfrm>
            <a:off x="580839" y="1005543"/>
            <a:ext cx="10515600" cy="499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6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4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2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thic A1 ExtraBold"/>
              <a:buChar char="•"/>
              <a:defRPr sz="1800" b="0" i="0" u="none" strike="noStrike" cap="none">
                <a:solidFill>
                  <a:schemeClr val="dk1"/>
                </a:solidFill>
                <a:latin typeface="Gothic A1 ExtraBold"/>
                <a:ea typeface="Gothic A1 ExtraBold"/>
                <a:cs typeface="Gothic A1 ExtraBold"/>
                <a:sym typeface="Gothic A1 ExtraBold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유니티 기반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환경에서의 원격 로봇 제어 시스템 구조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WebRTC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카메라 데이터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Unity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클라이언트로 전송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스틱 데이터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ZMQ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방식을 통해 서버에 전송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8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8" name="Google Shape;168;g215e95d2170_0_0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/>
              <a:t>유니티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altLang="en-US" sz="2000" dirty="0">
                <a:latin typeface="Gothic A1 Medium"/>
                <a:ea typeface="Gothic A1 Medium"/>
                <a:cs typeface="Gothic A1 Medium"/>
                <a:sym typeface="Gothic A1 Medium"/>
              </a:rPr>
              <a:t>프로토타입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F2BCC-EDEF-BA3F-A0DE-F70D6B847639}"/>
              </a:ext>
            </a:extLst>
          </p:cNvPr>
          <p:cNvSpPr txBox="1"/>
          <p:nvPr/>
        </p:nvSpPr>
        <p:spPr>
          <a:xfrm>
            <a:off x="3930008" y="5832281"/>
            <a:ext cx="38172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유니티 기반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VR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환경에서의 원격 로봇 제어 시스템 구조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2A52263-9CE0-320E-9CE2-6D8B067C1CFE}"/>
              </a:ext>
            </a:extLst>
          </p:cNvPr>
          <p:cNvGrpSpPr/>
          <p:nvPr/>
        </p:nvGrpSpPr>
        <p:grpSpPr>
          <a:xfrm>
            <a:off x="2329981" y="2420054"/>
            <a:ext cx="6747653" cy="3305603"/>
            <a:chOff x="1889869" y="2040317"/>
            <a:chExt cx="6747653" cy="330560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88BBD6F-9AC2-93F5-59D1-190F49678AD6}"/>
                </a:ext>
              </a:extLst>
            </p:cNvPr>
            <p:cNvSpPr/>
            <p:nvPr/>
          </p:nvSpPr>
          <p:spPr>
            <a:xfrm>
              <a:off x="2221125" y="2535592"/>
              <a:ext cx="1080000" cy="2336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Unity</a:t>
              </a:r>
              <a:endParaRPr lang="ko-KR" altLang="en-US" sz="12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7E2BA21D-3C41-E623-9AE7-71228394C0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04409" y="3049263"/>
              <a:ext cx="1086613" cy="118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0B29ADD-323C-A09E-77E0-2DC62B1148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07738" y="3049263"/>
              <a:ext cx="1256671" cy="590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821F4EF-4F05-EBB4-FBD8-6073D787880A}"/>
                </a:ext>
              </a:extLst>
            </p:cNvPr>
            <p:cNvSpPr/>
            <p:nvPr/>
          </p:nvSpPr>
          <p:spPr>
            <a:xfrm>
              <a:off x="4859100" y="4541341"/>
              <a:ext cx="859339" cy="322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Manipulator Status</a:t>
              </a:r>
              <a:endParaRPr lang="ko-KR" altLang="en-US" sz="1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A872ED1-942F-DB14-9872-85149CEB974A}"/>
                </a:ext>
              </a:extLst>
            </p:cNvPr>
            <p:cNvSpPr/>
            <p:nvPr/>
          </p:nvSpPr>
          <p:spPr>
            <a:xfrm>
              <a:off x="4673759" y="3792160"/>
              <a:ext cx="1203468" cy="3229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err="1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Contoller</a:t>
              </a:r>
              <a:r>
                <a:rPr lang="en-US" altLang="ko-KR" sz="1000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 Event</a:t>
              </a:r>
              <a:endParaRPr lang="ko-KR" altLang="en-US" sz="1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A3C09076-ADBC-5DC0-B3C5-5FDFB586C265}"/>
                </a:ext>
              </a:extLst>
            </p:cNvPr>
            <p:cNvSpPr/>
            <p:nvPr/>
          </p:nvSpPr>
          <p:spPr>
            <a:xfrm>
              <a:off x="1889869" y="2040317"/>
              <a:ext cx="6747653" cy="3305603"/>
            </a:xfrm>
            <a:prstGeom prst="roundRect">
              <a:avLst>
                <a:gd name="adj" fmla="val 3025"/>
              </a:avLst>
            </a:prstGeom>
            <a:noFill/>
            <a:ln w="3175">
              <a:solidFill>
                <a:schemeClr val="tx1"/>
              </a:solidFill>
            </a:ln>
            <a:effectLst>
              <a:outerShdw blurRad="50800" dist="50800" dir="54000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 dirty="0"/>
            </a:p>
          </p:txBody>
        </p:sp>
      </p:grp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C322CB7-F74E-E823-35F7-2DCCFE949E9C}"/>
              </a:ext>
            </a:extLst>
          </p:cNvPr>
          <p:cNvCxnSpPr>
            <a:cxnSpLocks/>
          </p:cNvCxnSpPr>
          <p:nvPr/>
        </p:nvCxnSpPr>
        <p:spPr>
          <a:xfrm flipH="1">
            <a:off x="3747850" y="4906845"/>
            <a:ext cx="37832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4448095-CE1A-23B6-5B91-04ADA6F56EC4}"/>
              </a:ext>
            </a:extLst>
          </p:cNvPr>
          <p:cNvCxnSpPr>
            <a:cxnSpLocks/>
          </p:cNvCxnSpPr>
          <p:nvPr/>
        </p:nvCxnSpPr>
        <p:spPr>
          <a:xfrm>
            <a:off x="3747850" y="4507713"/>
            <a:ext cx="377198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5D804DC-4108-590A-FAE9-F7D34D47FD90}"/>
              </a:ext>
            </a:extLst>
          </p:cNvPr>
          <p:cNvSpPr/>
          <p:nvPr/>
        </p:nvSpPr>
        <p:spPr>
          <a:xfrm>
            <a:off x="5130584" y="4542445"/>
            <a:ext cx="1203468" cy="322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ZMQ</a:t>
            </a:r>
            <a:endParaRPr lang="ko-KR" altLang="en-US" sz="10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F3F11B2-8C3C-3D63-7436-45CF4BF488D0}"/>
              </a:ext>
            </a:extLst>
          </p:cNvPr>
          <p:cNvSpPr/>
          <p:nvPr/>
        </p:nvSpPr>
        <p:spPr>
          <a:xfrm>
            <a:off x="7519830" y="4171897"/>
            <a:ext cx="1080000" cy="108000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Manipulator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1C82291C-144C-001E-2398-A5FA7F7B2844}"/>
              </a:ext>
            </a:extLst>
          </p:cNvPr>
          <p:cNvSpPr/>
          <p:nvPr/>
        </p:nvSpPr>
        <p:spPr>
          <a:xfrm>
            <a:off x="7534219" y="2889000"/>
            <a:ext cx="1080000" cy="108000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</a:rPr>
              <a:t>360</a:t>
            </a:r>
            <a:r>
              <a:rPr lang="ko-KR" altLang="en-US" sz="1100" b="1" dirty="0">
                <a:solidFill>
                  <a:schemeClr val="tx1"/>
                </a:solidFill>
              </a:rPr>
              <a:t>˚ </a:t>
            </a:r>
            <a:r>
              <a:rPr lang="en-US" altLang="ko-KR" sz="1100" b="1" dirty="0">
                <a:solidFill>
                  <a:schemeClr val="tx1"/>
                </a:solidFill>
              </a:rPr>
              <a:t>Device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25D0753-4183-B48C-4DA8-1020E5886A34}"/>
              </a:ext>
            </a:extLst>
          </p:cNvPr>
          <p:cNvSpPr/>
          <p:nvPr/>
        </p:nvSpPr>
        <p:spPr>
          <a:xfrm>
            <a:off x="5027480" y="2915329"/>
            <a:ext cx="1440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Signaling Server</a:t>
            </a:r>
            <a:endParaRPr lang="ko-KR" altLang="en-US" sz="12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596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5e95d2170_0_0"/>
          <p:cNvSpPr txBox="1">
            <a:spLocks noGrp="1"/>
          </p:cNvSpPr>
          <p:nvPr>
            <p:ph type="ctrTitle" idx="4294967295"/>
          </p:nvPr>
        </p:nvSpPr>
        <p:spPr>
          <a:xfrm>
            <a:off x="1309687" y="-727462"/>
            <a:ext cx="95727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dirty="0"/>
              <a:t>유니티 기반 VR 환경에서의 원격 로봇 제어 시스템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</a:pPr>
            <a:r>
              <a:rPr lang="ko-KR" altLang="en-US" sz="2000" dirty="0">
                <a:latin typeface="Gothic A1 Medium"/>
                <a:ea typeface="Gothic A1 Medium"/>
                <a:cs typeface="Gothic A1 Medium"/>
                <a:sym typeface="Gothic A1 Medium"/>
              </a:rPr>
              <a:t>프로토타입</a:t>
            </a:r>
            <a:endParaRPr sz="2000" dirty="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pic>
        <p:nvPicPr>
          <p:cNvPr id="2" name="KakaoTalk_20230306_17562486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5890" y="1282916"/>
            <a:ext cx="8860221" cy="4983874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32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1415</Words>
  <Application>Microsoft Office PowerPoint</Application>
  <PresentationFormat>와이드스크린</PresentationFormat>
  <Paragraphs>245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Arial</vt:lpstr>
      <vt:lpstr>Gothic A1</vt:lpstr>
      <vt:lpstr>Wingdings</vt:lpstr>
      <vt:lpstr>Gothic A1 ExtraBold</vt:lpstr>
      <vt:lpstr>맑은 고딕</vt:lpstr>
      <vt:lpstr>맑은 고딕</vt:lpstr>
      <vt:lpstr>Gothic A1 Medium</vt:lpstr>
      <vt:lpstr>Office 테마</vt:lpstr>
      <vt:lpstr>유니티 기반 VR 환경에서의 원격 로봇 제어 시스템</vt:lpstr>
      <vt:lpstr>유니티 기반 VR 환경에서의 원격 로봇 제어 시스템 목차</vt:lpstr>
      <vt:lpstr>유니티 기반 VR 환경에서의 원격 로봇 제어 시스템 배경 및 필요성</vt:lpstr>
      <vt:lpstr>유니티 기반 VR 환경에서의 원격 로봇 제어 시스템 배경 및 필요성</vt:lpstr>
      <vt:lpstr>유니티 기반 VR 환경에서의 원격 로봇 제어 시스템 목표 및 비전</vt:lpstr>
      <vt:lpstr>유니티 기반 VR 환경에서의 원격 로봇 제어 시스템 요구사항 및 아키텍처</vt:lpstr>
      <vt:lpstr>유니티 기반 VR 환경에서의 원격 로봇 제어 시스템 요구사항 및 아키텍처</vt:lpstr>
      <vt:lpstr>유니티 기반 VR 환경에서의 원격 로봇 제어 시스템 프로토타입</vt:lpstr>
      <vt:lpstr>유니티 기반 VR 환경에서의 원격 로봇 제어 시스템 프로토타입</vt:lpstr>
      <vt:lpstr>유니티 기반 VR 환경에서의 원격 로봇 제어 시스템 추진전략 및 방법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 기반 VR 환경에서의 원격 로봇 제어 시스템</dc:title>
  <dc:creator>한 세영</dc:creator>
  <cp:lastModifiedBy>김현기</cp:lastModifiedBy>
  <cp:revision>44</cp:revision>
  <dcterms:created xsi:type="dcterms:W3CDTF">2022-08-03T05:45:15Z</dcterms:created>
  <dcterms:modified xsi:type="dcterms:W3CDTF">2023-03-07T07:44:00Z</dcterms:modified>
</cp:coreProperties>
</file>